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notesMasterIdLst>
    <p:notesMasterId r:id="rId16"/>
  </p:notesMasterIdLst>
  <p:handoutMasterIdLst>
    <p:handoutMasterId r:id="rId17"/>
  </p:handoutMasterIdLst>
  <p:sldIdLst>
    <p:sldId id="263" r:id="rId2"/>
    <p:sldId id="274" r:id="rId3"/>
    <p:sldId id="284" r:id="rId4"/>
    <p:sldId id="287" r:id="rId5"/>
    <p:sldId id="292" r:id="rId6"/>
    <p:sldId id="275" r:id="rId7"/>
    <p:sldId id="306" r:id="rId8"/>
    <p:sldId id="291" r:id="rId9"/>
    <p:sldId id="307" r:id="rId10"/>
    <p:sldId id="296" r:id="rId11"/>
    <p:sldId id="297" r:id="rId12"/>
    <p:sldId id="299" r:id="rId13"/>
    <p:sldId id="303" r:id="rId14"/>
    <p:sldId id="301" r:id="rId15"/>
  </p:sldIdLst>
  <p:sldSz cx="12192000" cy="6858000"/>
  <p:notesSz cx="6858000" cy="9144000"/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6F0F8"/>
    <a:srgbClr val="50555A"/>
    <a:srgbClr val="0569B9"/>
    <a:srgbClr val="001E69"/>
    <a:srgbClr val="823278"/>
    <a:srgbClr val="DC281E"/>
    <a:srgbClr val="FF641E"/>
    <a:srgbClr val="C8AA78"/>
    <a:srgbClr val="FFD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9FEE4A-92E7-4166-948B-F4A450E1D4E9}" v="3" dt="2025-07-04T08:44:02.7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03" autoAdjust="0"/>
    <p:restoredTop sz="89457" autoAdjust="0"/>
  </p:normalViewPr>
  <p:slideViewPr>
    <p:cSldViewPr snapToGrid="0" showGuides="1">
      <p:cViewPr varScale="1">
        <p:scale>
          <a:sx n="53" d="100"/>
          <a:sy n="53" d="100"/>
        </p:scale>
        <p:origin x="1746" y="276"/>
      </p:cViewPr>
      <p:guideLst/>
    </p:cSldViewPr>
  </p:slideViewPr>
  <p:outlineViewPr>
    <p:cViewPr>
      <p:scale>
        <a:sx n="33" d="100"/>
        <a:sy n="33" d="100"/>
      </p:scale>
      <p:origin x="0" y="-59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50" d="100"/>
          <a:sy n="150" d="100"/>
        </p:scale>
        <p:origin x="4760" y="17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phie Van der Valk" userId="1d547f0f96f967b4" providerId="LiveId" clId="{C49FEE4A-92E7-4166-948B-F4A450E1D4E9}"/>
    <pc:docChg chg="custSel addSld delSld modSld">
      <pc:chgData name="Sophie Van der Valk" userId="1d547f0f96f967b4" providerId="LiveId" clId="{C49FEE4A-92E7-4166-948B-F4A450E1D4E9}" dt="2025-07-04T08:44:45.396" v="277" actId="255"/>
      <pc:docMkLst>
        <pc:docMk/>
      </pc:docMkLst>
      <pc:sldChg chg="addSp delSp modSp mod">
        <pc:chgData name="Sophie Van der Valk" userId="1d547f0f96f967b4" providerId="LiveId" clId="{C49FEE4A-92E7-4166-948B-F4A450E1D4E9}" dt="2025-07-03T11:39:17.257" v="237" actId="20577"/>
        <pc:sldMkLst>
          <pc:docMk/>
          <pc:sldMk cId="2240022564" sldId="287"/>
        </pc:sldMkLst>
        <pc:spChg chg="add mod">
          <ac:chgData name="Sophie Van der Valk" userId="1d547f0f96f967b4" providerId="LiveId" clId="{C49FEE4A-92E7-4166-948B-F4A450E1D4E9}" dt="2025-07-03T11:39:17.257" v="237" actId="20577"/>
          <ac:spMkLst>
            <pc:docMk/>
            <pc:sldMk cId="2240022564" sldId="287"/>
            <ac:spMk id="5" creationId="{BC3A7577-D50B-C2BE-BC45-AFD6A1B56080}"/>
          </ac:spMkLst>
        </pc:spChg>
        <pc:spChg chg="mod">
          <ac:chgData name="Sophie Van der Valk" userId="1d547f0f96f967b4" providerId="LiveId" clId="{C49FEE4A-92E7-4166-948B-F4A450E1D4E9}" dt="2025-07-03T11:36:23.816" v="21" actId="14100"/>
          <ac:spMkLst>
            <pc:docMk/>
            <pc:sldMk cId="2240022564" sldId="287"/>
            <ac:spMk id="7" creationId="{FFC797C6-5922-3049-AF54-6ACE0BDBB2BA}"/>
          </ac:spMkLst>
        </pc:spChg>
        <pc:picChg chg="del">
          <ac:chgData name="Sophie Van der Valk" userId="1d547f0f96f967b4" providerId="LiveId" clId="{C49FEE4A-92E7-4166-948B-F4A450E1D4E9}" dt="2025-07-03T11:36:01.348" v="18" actId="478"/>
          <ac:picMkLst>
            <pc:docMk/>
            <pc:sldMk cId="2240022564" sldId="287"/>
            <ac:picMk id="6" creationId="{73711AFB-1A04-2C3F-EDCB-2CB18FCC9C48}"/>
          </ac:picMkLst>
        </pc:picChg>
      </pc:sldChg>
      <pc:sldChg chg="modSp mod">
        <pc:chgData name="Sophie Van der Valk" userId="1d547f0f96f967b4" providerId="LiveId" clId="{C49FEE4A-92E7-4166-948B-F4A450E1D4E9}" dt="2025-07-04T08:44:45.396" v="277" actId="255"/>
        <pc:sldMkLst>
          <pc:docMk/>
          <pc:sldMk cId="3697621640" sldId="291"/>
        </pc:sldMkLst>
        <pc:spChg chg="mod">
          <ac:chgData name="Sophie Van der Valk" userId="1d547f0f96f967b4" providerId="LiveId" clId="{C49FEE4A-92E7-4166-948B-F4A450E1D4E9}" dt="2025-07-04T08:44:45.396" v="277" actId="255"/>
          <ac:spMkLst>
            <pc:docMk/>
            <pc:sldMk cId="3697621640" sldId="291"/>
            <ac:spMk id="3" creationId="{BBEAB50D-4687-4423-369A-C0B473F4B983}"/>
          </ac:spMkLst>
        </pc:spChg>
      </pc:sldChg>
      <pc:sldChg chg="del">
        <pc:chgData name="Sophie Van der Valk" userId="1d547f0f96f967b4" providerId="LiveId" clId="{C49FEE4A-92E7-4166-948B-F4A450E1D4E9}" dt="2025-07-03T09:45:21.513" v="17" actId="47"/>
        <pc:sldMkLst>
          <pc:docMk/>
          <pc:sldMk cId="599096729" sldId="302"/>
        </pc:sldMkLst>
      </pc:sldChg>
      <pc:sldChg chg="add">
        <pc:chgData name="Sophie Van der Valk" userId="1d547f0f96f967b4" providerId="LiveId" clId="{C49FEE4A-92E7-4166-948B-F4A450E1D4E9}" dt="2025-07-03T09:45:17.121" v="16"/>
        <pc:sldMkLst>
          <pc:docMk/>
          <pc:sldMk cId="1620442124" sldId="30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08189F5-109F-D6EC-83A3-8AB8718F0F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32C3B1-F382-8835-C089-029CC9FE39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92133-D4D6-F841-9F51-0B11E0F82EC0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DC6375-A0E6-0EF4-64EF-CF5E3EF2AF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44C66A-7AD1-F603-D53A-C0FA385814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145CF-6E28-C540-8F2B-2BCC455E9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4040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24744" y="4343400"/>
            <a:ext cx="4608512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22876" y="8686800"/>
            <a:ext cx="835124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49DD4D23-C98A-435E-AE88-9061F8349B0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033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28930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5A22A6-F0D4-7F38-802F-7A23BCAB8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37FBDE-8B83-8878-B6D4-CEC3325698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1C4BEF-D9BC-A0BB-0372-9921CE076C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E726C5-BEB3-C0DF-7215-89CDA6C0A3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4D23-C98A-435E-AE88-9061F8349B0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389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FAD3E-46FC-3CC3-9BAE-6D4DC4F0F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47EA1B-5268-708A-607E-05C9D6C674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8F73D8-8C45-BD4D-89EA-BE8DCB8EE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172C5-D6F8-4594-9BE5-643F90B007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4D23-C98A-435E-AE88-9061F8349B0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2393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B4AE7-BF76-CD3A-5BE8-31696E3E9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D74B1C-CE2F-C6EE-D0C1-106F6F07FB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58A302-A264-7D95-BCF4-D7C592444E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DF2977-6A29-3669-73C3-F47E1B25D7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4D23-C98A-435E-AE88-9061F8349B0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804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7332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9564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1526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281EB-77E7-290E-CB89-E04845521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83A940-8CC8-5AC8-D6BA-EFE60400CA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BDD397-9188-5D57-252C-68BF1A4AC1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CFD75D-5217-4281-13FE-C88A287335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4D23-C98A-435E-AE88-9061F8349B0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89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4D23-C98A-435E-AE88-9061F8349B0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249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564E67-FBE7-0043-C56F-815C65D07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9DDCA2-A20D-E9E0-70AC-9F40E82E4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699B6C-C878-E7AE-5DCF-EE73441A87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44247-4DD0-A65D-EB6F-32A601CDC7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4D23-C98A-435E-AE88-9061F8349B0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234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1B5DA-78F7-8AA0-3DE1-BF3C7414D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DAD575-4368-6DBD-4912-45C1B1C909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214369-11B4-8F99-3897-0142623D99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1F4F13-F043-B94E-1831-440726680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4D23-C98A-435E-AE88-9061F8349B0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578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FC4FC-D5E8-3918-E9BA-2BE7ED13A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E4144B-2B8C-8202-FBD7-38F7E6B374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5A92B4-C318-5707-134C-D96897F911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D3782A-87E3-0BD3-42C1-623CADE5AC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4396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Op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FB24A36-FE4F-46DC-9398-209C4109B2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99000">
                <a:srgbClr val="001E69">
                  <a:alpha val="95000"/>
                </a:srgbClr>
              </a:gs>
              <a:gs pos="60000">
                <a:srgbClr val="0569B9">
                  <a:alpha val="9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Trinity College Dublin Logo">
            <a:extLst>
              <a:ext uri="{FF2B5EF4-FFF2-40B4-BE49-F238E27FC236}">
                <a16:creationId xmlns:a16="http://schemas.microsoft.com/office/drawing/2014/main" id="{B38E7908-5FE9-4B2C-AE7A-9702E8173F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085" y="458214"/>
            <a:ext cx="2612141" cy="7010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9425" y="2759301"/>
            <a:ext cx="10363200" cy="1470025"/>
          </a:xfrm>
        </p:spPr>
        <p:txBody>
          <a:bodyPr/>
          <a:lstStyle>
            <a:lvl1pPr algn="l">
              <a:lnSpc>
                <a:spcPts val="5700"/>
              </a:lnSpc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IE" noProof="0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9425" y="5747131"/>
            <a:ext cx="5616575" cy="766354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="1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IE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77021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Op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7B2A62-B196-4B85-A992-548362744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62250" y="2809876"/>
            <a:ext cx="7096125" cy="2114550"/>
          </a:xfrm>
        </p:spPr>
        <p:txBody>
          <a:bodyPr/>
          <a:lstStyle>
            <a:lvl1pPr>
              <a:lnSpc>
                <a:spcPts val="3400"/>
              </a:lnSpc>
              <a:spcBef>
                <a:spcPts val="0"/>
              </a:spcBef>
              <a:defRPr sz="3000">
                <a:solidFill>
                  <a:srgbClr val="0569B9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sp>
        <p:nvSpPr>
          <p:cNvPr id="4" name="Slide Number Placehold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t>‹#›</a:t>
            </a:fld>
            <a:endParaRPr lang="en-IE" noProof="0" dirty="0"/>
          </a:p>
        </p:txBody>
      </p:sp>
    </p:spTree>
    <p:extLst>
      <p:ext uri="{BB962C8B-B14F-4D97-AF65-F5344CB8AC3E}">
        <p14:creationId xmlns:p14="http://schemas.microsoft.com/office/powerpoint/2010/main" val="248898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C19C31A9-08D4-4D77-B37E-A5087A19A1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9424" y="457200"/>
            <a:ext cx="5367600" cy="3381375"/>
          </a:xfrm>
          <a:solidFill>
            <a:schemeClr val="tx2">
              <a:lumMod val="20000"/>
              <a:lumOff val="80000"/>
            </a:schemeClr>
          </a:solidFill>
        </p:spPr>
        <p:txBody>
          <a:bodyPr tIns="1188000"/>
          <a:lstStyle>
            <a:lvl1pPr algn="ctr">
              <a:defRPr sz="11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819443-3862-421E-9D1F-C1C1E1F9AE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424" y="4038600"/>
            <a:ext cx="5376863" cy="847725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A1523B7-0D31-4926-B6EA-01E28AD2E0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073698" y="457200"/>
            <a:ext cx="0" cy="4392000"/>
          </a:xfrm>
          <a:prstGeom prst="line">
            <a:avLst/>
          </a:prstGeom>
          <a:ln w="6350">
            <a:solidFill>
              <a:srgbClr val="505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1F507730-4B43-4F69-8959-C8C3C6C5B25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324614" y="457200"/>
            <a:ext cx="5367321" cy="3381375"/>
          </a:xfrm>
          <a:solidFill>
            <a:schemeClr val="tx2">
              <a:lumMod val="20000"/>
              <a:lumOff val="80000"/>
            </a:schemeClr>
          </a:solidFill>
        </p:spPr>
        <p:txBody>
          <a:bodyPr tIns="1188000"/>
          <a:lstStyle>
            <a:lvl1pPr algn="ctr">
              <a:defRPr sz="11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9FF6C9C2-5549-4C12-A21F-41CD1B6350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35712" y="4038600"/>
            <a:ext cx="5303838" cy="847725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sp>
        <p:nvSpPr>
          <p:cNvPr id="4" name="Slide Number Placehold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t>‹#›</a:t>
            </a:fld>
            <a:endParaRPr lang="en-IE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E8A38C-6CF3-2E2B-18C5-3753AC912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-1012975"/>
            <a:ext cx="5148378" cy="10129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0450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C19C31A9-08D4-4D77-B37E-A5087A19A1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9425" y="457200"/>
            <a:ext cx="3425825" cy="3381375"/>
          </a:xfrm>
          <a:solidFill>
            <a:schemeClr val="tx2">
              <a:lumMod val="20000"/>
              <a:lumOff val="80000"/>
            </a:schemeClr>
          </a:solidFill>
        </p:spPr>
        <p:txBody>
          <a:bodyPr tIns="1188000"/>
          <a:lstStyle>
            <a:lvl1pPr algn="ctr">
              <a:defRPr sz="11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819443-3862-421E-9D1F-C1C1E1F9AE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425" y="4038600"/>
            <a:ext cx="3397250" cy="847725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A1523B7-0D31-4926-B6EA-01E28AD2E0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43375" y="457200"/>
            <a:ext cx="0" cy="4320000"/>
          </a:xfrm>
          <a:prstGeom prst="line">
            <a:avLst/>
          </a:prstGeom>
          <a:ln w="6350">
            <a:solidFill>
              <a:srgbClr val="505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1F507730-4B43-4F69-8959-C8C3C6C5B25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75149" y="457200"/>
            <a:ext cx="3425825" cy="3381375"/>
          </a:xfrm>
          <a:solidFill>
            <a:schemeClr val="tx2">
              <a:lumMod val="20000"/>
              <a:lumOff val="80000"/>
            </a:schemeClr>
          </a:solidFill>
        </p:spPr>
        <p:txBody>
          <a:bodyPr tIns="1188000"/>
          <a:lstStyle>
            <a:lvl1pPr algn="ctr">
              <a:defRPr sz="11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9FF6C9C2-5549-4C12-A21F-41CD1B6350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75150" y="4038600"/>
            <a:ext cx="3397250" cy="847725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492E3B-9BE5-4B61-83C0-A34107DE1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8039099" y="457200"/>
            <a:ext cx="0" cy="4320000"/>
          </a:xfrm>
          <a:prstGeom prst="line">
            <a:avLst/>
          </a:prstGeom>
          <a:ln w="6350">
            <a:solidFill>
              <a:srgbClr val="505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1B7102AC-FA28-4F5A-9E72-AA9A2735594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70874" y="457200"/>
            <a:ext cx="3425825" cy="3381375"/>
          </a:xfrm>
          <a:solidFill>
            <a:schemeClr val="tx2">
              <a:lumMod val="20000"/>
              <a:lumOff val="80000"/>
            </a:schemeClr>
          </a:solidFill>
        </p:spPr>
        <p:txBody>
          <a:bodyPr tIns="1188000"/>
          <a:lstStyle>
            <a:lvl1pPr algn="ctr">
              <a:defRPr sz="11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C2453ED-5664-44F6-917B-4CFD0EA3784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70874" y="4038600"/>
            <a:ext cx="3397250" cy="847725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sp>
        <p:nvSpPr>
          <p:cNvPr id="4" name="Slide Number Placehold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t>‹#›</a:t>
            </a:fld>
            <a:endParaRPr lang="en-IE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53E6F0-3BD6-70C5-28A5-E37F935E9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-1012975"/>
            <a:ext cx="5148378" cy="1012975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61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C19C31A9-08D4-4D77-B37E-A5087A19A1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9426" y="457200"/>
            <a:ext cx="2435224" cy="3381375"/>
          </a:xfrm>
          <a:solidFill>
            <a:schemeClr val="tx2">
              <a:lumMod val="20000"/>
              <a:lumOff val="80000"/>
            </a:schemeClr>
          </a:solidFill>
        </p:spPr>
        <p:txBody>
          <a:bodyPr tIns="1296000"/>
          <a:lstStyle>
            <a:lvl1pPr algn="ctr">
              <a:defRPr sz="11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819443-3862-421E-9D1F-C1C1E1F9AE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426" y="4038600"/>
            <a:ext cx="2449514" cy="847725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A1523B7-0D31-4926-B6EA-01E28AD2E0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171825" y="457200"/>
            <a:ext cx="0" cy="4320000"/>
          </a:xfrm>
          <a:prstGeom prst="line">
            <a:avLst/>
          </a:prstGeom>
          <a:ln w="6350">
            <a:solidFill>
              <a:srgbClr val="505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C1641D7B-0A2D-4BB1-A366-38E53A50EE7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405188" y="457200"/>
            <a:ext cx="2435224" cy="3381375"/>
          </a:xfrm>
          <a:solidFill>
            <a:schemeClr val="tx2">
              <a:lumMod val="20000"/>
              <a:lumOff val="80000"/>
            </a:schemeClr>
          </a:solidFill>
        </p:spPr>
        <p:txBody>
          <a:bodyPr tIns="1296000"/>
          <a:lstStyle>
            <a:lvl1pPr algn="ctr">
              <a:defRPr sz="11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90AA397-2101-4A70-B8D3-8541F8BA33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94076" y="4038600"/>
            <a:ext cx="2449514" cy="847725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19E1275-FCF1-459F-991C-BA329E568E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086475" y="457200"/>
            <a:ext cx="0" cy="4320000"/>
          </a:xfrm>
          <a:prstGeom prst="line">
            <a:avLst/>
          </a:prstGeom>
          <a:ln w="6350">
            <a:solidFill>
              <a:srgbClr val="505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BC4A69A1-FCE3-4A09-B2F6-3F05EFC8A1F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30950" y="457200"/>
            <a:ext cx="2435224" cy="3381375"/>
          </a:xfrm>
          <a:solidFill>
            <a:schemeClr val="tx2">
              <a:lumMod val="20000"/>
              <a:lumOff val="80000"/>
            </a:schemeClr>
          </a:solidFill>
        </p:spPr>
        <p:txBody>
          <a:bodyPr tIns="1296000"/>
          <a:lstStyle>
            <a:lvl1pPr algn="ctr">
              <a:defRPr sz="11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7DCFF6F-5624-43CB-992D-A9A15C278D7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21426" y="4038600"/>
            <a:ext cx="2449514" cy="847725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46E0189-91FD-4811-BEE9-78B3C93512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9013825" y="457200"/>
            <a:ext cx="0" cy="4320000"/>
          </a:xfrm>
          <a:prstGeom prst="line">
            <a:avLst/>
          </a:prstGeom>
          <a:ln w="6350">
            <a:solidFill>
              <a:srgbClr val="505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5E17F586-7CF3-4F8D-B0B1-2463938F4C0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256712" y="457200"/>
            <a:ext cx="2435224" cy="3381375"/>
          </a:xfrm>
          <a:solidFill>
            <a:schemeClr val="tx2">
              <a:lumMod val="20000"/>
              <a:lumOff val="80000"/>
            </a:schemeClr>
          </a:solidFill>
        </p:spPr>
        <p:txBody>
          <a:bodyPr tIns="1296000"/>
          <a:lstStyle>
            <a:lvl1pPr algn="ctr">
              <a:defRPr sz="11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A7D14AF8-1472-498A-A689-1E2F6799CD3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56712" y="4038600"/>
            <a:ext cx="2419350" cy="847725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sp>
        <p:nvSpPr>
          <p:cNvPr id="4" name="Slide Number Placehold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t>‹#›</a:t>
            </a:fld>
            <a:endParaRPr lang="en-IE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6DBAA-AAD8-4701-4979-E9500C789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-1012975"/>
            <a:ext cx="5148378" cy="10129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60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411896"/>
            <a:ext cx="6711950" cy="483454"/>
          </a:xfrm>
        </p:spPr>
        <p:txBody>
          <a:bodyPr/>
          <a:lstStyle>
            <a:lvl1pPr>
              <a:lnSpc>
                <a:spcPts val="3400"/>
              </a:lnSpc>
              <a:defRPr sz="3000">
                <a:solidFill>
                  <a:schemeClr val="accent1"/>
                </a:solidFill>
              </a:defRPr>
            </a:lvl1pPr>
          </a:lstStyle>
          <a:p>
            <a:r>
              <a:rPr lang="en-IE" noProof="0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FA51FB-DB38-4837-90B7-21CD244F8C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79425" y="1104900"/>
            <a:ext cx="11196638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2CD56DE-DD12-4042-A24B-689D9F60D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79425" y="2914650"/>
            <a:ext cx="11196638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794B333-D9D2-41AF-B703-13749ED01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79425" y="4705350"/>
            <a:ext cx="11196638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DBE135E-2566-4748-853C-8A3B78F0FB00}" type="slidenum">
              <a:rPr lang="en-IE" noProof="0" smtClean="0"/>
              <a:pPr/>
              <a:t>‹#›</a:t>
            </a:fld>
            <a:endParaRPr lang="en-IE" noProof="0" dirty="0"/>
          </a:p>
        </p:txBody>
      </p:sp>
    </p:spTree>
    <p:extLst>
      <p:ext uri="{BB962C8B-B14F-4D97-AF65-F5344CB8AC3E}">
        <p14:creationId xmlns:p14="http://schemas.microsoft.com/office/powerpoint/2010/main" val="4785355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Icons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411896"/>
            <a:ext cx="6711950" cy="483454"/>
          </a:xfrm>
        </p:spPr>
        <p:txBody>
          <a:bodyPr/>
          <a:lstStyle>
            <a:lvl1pPr>
              <a:lnSpc>
                <a:spcPts val="34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IE" noProof="0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FA51FB-DB38-4837-90B7-21CD244F8C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79425" y="1104900"/>
            <a:ext cx="11196638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2CD56DE-DD12-4042-A24B-689D9F60D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79425" y="2914650"/>
            <a:ext cx="11196638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794B333-D9D2-41AF-B703-13749ED01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79425" y="4705350"/>
            <a:ext cx="11196638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t>‹#›</a:t>
            </a:fld>
            <a:endParaRPr lang="en-IE" noProof="0" dirty="0"/>
          </a:p>
        </p:txBody>
      </p:sp>
    </p:spTree>
    <p:extLst>
      <p:ext uri="{BB962C8B-B14F-4D97-AF65-F5344CB8AC3E}">
        <p14:creationId xmlns:p14="http://schemas.microsoft.com/office/powerpoint/2010/main" val="5283904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257DB79-C6EC-4871-8A1E-F2CD07968B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75413" y="411163"/>
            <a:ext cx="5200650" cy="454025"/>
          </a:xfrm>
        </p:spPr>
        <p:txBody>
          <a:bodyPr/>
          <a:lstStyle>
            <a:lvl1pPr>
              <a:lnSpc>
                <a:spcPts val="3400"/>
              </a:lnSpc>
              <a:defRPr sz="3000">
                <a:solidFill>
                  <a:schemeClr val="tx1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t>‹#›</a:t>
            </a:fld>
            <a:endParaRPr lang="en-IE" noProof="0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318D1CB4-3745-C1B6-D9F6-9D5E0C188B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0130" y="411163"/>
            <a:ext cx="5200650" cy="454025"/>
          </a:xfrm>
        </p:spPr>
        <p:txBody>
          <a:bodyPr/>
          <a:lstStyle>
            <a:lvl1pPr>
              <a:lnSpc>
                <a:spcPts val="3400"/>
              </a:lnSpc>
              <a:defRPr sz="3000">
                <a:solidFill>
                  <a:schemeClr val="tx1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E44077D-1DFF-E2D9-229D-4D770F712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-1012975"/>
            <a:ext cx="5148378" cy="10129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415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t>‹#›</a:t>
            </a:fld>
            <a:endParaRPr lang="en-IE" noProof="0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BC2A18C-8650-2F60-CE29-2C347EE30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973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t>‹#›</a:t>
            </a:fld>
            <a:endParaRPr lang="en-IE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BE1E26-CBB8-42AD-D2F2-CFD1AA3DB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-1012975"/>
            <a:ext cx="5148378" cy="1012975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43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Opt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6CEE806A-CF7C-470D-97D3-25538F3A701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857999"/>
          </a:xfrm>
          <a:solidFill>
            <a:schemeClr val="tx2">
              <a:lumMod val="20000"/>
              <a:lumOff val="80000"/>
            </a:schemeClr>
          </a:solidFill>
        </p:spPr>
        <p:txBody>
          <a:bodyPr tIns="2844000"/>
          <a:lstStyle>
            <a:lvl1pPr algn="ctr">
              <a:defRPr sz="1600"/>
            </a:lvl1pPr>
          </a:lstStyle>
          <a:p>
            <a:r>
              <a:rPr lang="en-GB" dirty="0"/>
              <a:t>INSERT IMAGE HERE</a:t>
            </a:r>
          </a:p>
        </p:txBody>
      </p:sp>
      <p:pic>
        <p:nvPicPr>
          <p:cNvPr id="10" name="Picture 9" descr="Trinity College Dublin Logo">
            <a:extLst>
              <a:ext uri="{FF2B5EF4-FFF2-40B4-BE49-F238E27FC236}">
                <a16:creationId xmlns:a16="http://schemas.microsoft.com/office/drawing/2014/main" id="{B38E7908-5FE9-4B2C-AE7A-9702E8173F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085" y="458214"/>
            <a:ext cx="2612141" cy="7010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9425" y="2759301"/>
            <a:ext cx="10363200" cy="1470025"/>
          </a:xfrm>
        </p:spPr>
        <p:txBody>
          <a:bodyPr/>
          <a:lstStyle>
            <a:lvl1pPr algn="l">
              <a:lnSpc>
                <a:spcPts val="5700"/>
              </a:lnSpc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IE" noProof="0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9425" y="5747131"/>
            <a:ext cx="5616575" cy="766354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="1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IE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06138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47BD0104-81A8-4F57-AD36-A9408B95865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12193200" cy="6857999"/>
          </a:xfrm>
          <a:solidFill>
            <a:schemeClr val="tx2">
              <a:lumMod val="20000"/>
              <a:lumOff val="80000"/>
            </a:schemeClr>
          </a:solidFill>
        </p:spPr>
        <p:txBody>
          <a:bodyPr tIns="2844000"/>
          <a:lstStyle>
            <a:lvl1pPr algn="ctr">
              <a:defRPr sz="16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5E2484-07A6-8EAD-8DDF-44B280B5C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464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Conten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425" y="2977376"/>
            <a:ext cx="5148378" cy="3136153"/>
          </a:xfrm>
        </p:spPr>
        <p:txBody>
          <a:bodyPr anchor="b" anchorCtr="0"/>
          <a:lstStyle>
            <a:lvl1pPr>
              <a:lnSpc>
                <a:spcPts val="2700"/>
              </a:lnSpc>
              <a:spcBef>
                <a:spcPts val="0"/>
              </a:spcBef>
              <a:defRPr/>
            </a:lvl1pPr>
            <a:lvl2pPr>
              <a:lnSpc>
                <a:spcPts val="2700"/>
              </a:lnSpc>
              <a:spcBef>
                <a:spcPts val="0"/>
              </a:spcBef>
              <a:defRPr/>
            </a:lvl2pPr>
          </a:lstStyle>
          <a:p>
            <a:pPr lvl="0"/>
            <a:r>
              <a:rPr lang="en-IE" noProof="0"/>
              <a:t>Click to edit Master text styles</a:t>
            </a:r>
          </a:p>
          <a:p>
            <a:pPr lvl="1"/>
            <a:r>
              <a:rPr lang="en-IE" noProof="0" dirty="0"/>
              <a:t>Second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18A99E4-B315-4225-95D6-345E5C76234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397867"/>
          </a:xfrm>
          <a:solidFill>
            <a:schemeClr val="tx2">
              <a:lumMod val="20000"/>
              <a:lumOff val="80000"/>
            </a:schemeClr>
          </a:solidFill>
        </p:spPr>
        <p:txBody>
          <a:bodyPr tIns="2844000"/>
          <a:lstStyle>
            <a:lvl1pPr algn="ctr">
              <a:defRPr sz="16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B4D2C3-3FA2-DC94-A356-88D1E57B2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97867"/>
            <a:ext cx="12192000" cy="462583"/>
          </a:xfrm>
          <a:prstGeom prst="rect">
            <a:avLst/>
          </a:prstGeom>
          <a:solidFill>
            <a:srgbClr val="001E6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021E2C-B519-486B-BFF5-9AA5B4300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475343" y="6566847"/>
            <a:ext cx="2187458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E" sz="900" spc="-10" baseline="0" noProof="0" dirty="0">
                <a:solidFill>
                  <a:schemeClr val="bg1"/>
                </a:solidFill>
              </a:rPr>
              <a:t>Trinity College Dublin, The University of Dublin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911E7EE-D8F6-49B2-8752-A4F75F969E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6740" y="6511066"/>
            <a:ext cx="290100" cy="19186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DDBE135E-2566-4748-853C-8A3B78F0FB00}" type="slidenum">
              <a:rPr lang="en-IE" noProof="0" smtClean="0"/>
              <a:pPr/>
              <a:t>‹#›</a:t>
            </a:fld>
            <a:endParaRPr lang="en-IE" noProof="0" dirty="0"/>
          </a:p>
        </p:txBody>
      </p:sp>
    </p:spTree>
    <p:extLst>
      <p:ext uri="{BB962C8B-B14F-4D97-AF65-F5344CB8AC3E}">
        <p14:creationId xmlns:p14="http://schemas.microsoft.com/office/powerpoint/2010/main" val="436739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425" y="1570291"/>
            <a:ext cx="5148378" cy="3136153"/>
          </a:xfrm>
        </p:spPr>
        <p:txBody>
          <a:bodyPr anchor="t" anchorCtr="0"/>
          <a:lstStyle>
            <a:lvl1pPr>
              <a:lnSpc>
                <a:spcPts val="2700"/>
              </a:lnSpc>
              <a:spcBef>
                <a:spcPts val="0"/>
              </a:spcBef>
              <a:defRPr/>
            </a:lvl1pPr>
            <a:lvl2pPr>
              <a:lnSpc>
                <a:spcPts val="2700"/>
              </a:lnSpc>
              <a:spcBef>
                <a:spcPts val="0"/>
              </a:spcBef>
              <a:defRPr/>
            </a:lvl2pPr>
          </a:lstStyle>
          <a:p>
            <a:pPr lvl="0"/>
            <a:r>
              <a:rPr lang="en-IE" noProof="0" dirty="0"/>
              <a:t>Click to edit Master text styles</a:t>
            </a:r>
          </a:p>
          <a:p>
            <a:pPr lvl="1"/>
            <a:r>
              <a:rPr lang="en-IE" noProof="0" dirty="0"/>
              <a:t>Second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58BC56-E630-A3A3-FD16-AAC67F62CD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97867"/>
            <a:ext cx="12192000" cy="462583"/>
          </a:xfrm>
          <a:prstGeom prst="rect">
            <a:avLst/>
          </a:prstGeom>
          <a:solidFill>
            <a:srgbClr val="001E69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021E2C-B519-486B-BFF5-9AA5B4300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475343" y="6566847"/>
            <a:ext cx="2187458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E" sz="900" spc="-10" baseline="0" noProof="0" dirty="0">
                <a:solidFill>
                  <a:schemeClr val="bg1"/>
                </a:solidFill>
              </a:rPr>
              <a:t>Trinity College Dublin, The University of Dublin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911E7EE-D8F6-49B2-8752-A4F75F969E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6740" y="6511066"/>
            <a:ext cx="290100" cy="19186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DDBE135E-2566-4748-853C-8A3B78F0FB00}" type="slidenum">
              <a:rPr lang="en-IE" noProof="0" smtClean="0"/>
              <a:pPr/>
              <a:t>‹#›</a:t>
            </a:fld>
            <a:endParaRPr lang="en-IE" noProof="0" dirty="0"/>
          </a:p>
        </p:txBody>
      </p:sp>
    </p:spTree>
    <p:extLst>
      <p:ext uri="{BB962C8B-B14F-4D97-AF65-F5344CB8AC3E}">
        <p14:creationId xmlns:p14="http://schemas.microsoft.com/office/powerpoint/2010/main" val="1048511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ll Title, Conten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6" y="416911"/>
            <a:ext cx="5148378" cy="1716689"/>
          </a:xfrm>
        </p:spPr>
        <p:txBody>
          <a:bodyPr/>
          <a:lstStyle>
            <a:lvl1pPr>
              <a:lnSpc>
                <a:spcPts val="2700"/>
              </a:lnSpc>
              <a:defRPr sz="2400"/>
            </a:lvl1pPr>
          </a:lstStyle>
          <a:p>
            <a:r>
              <a:rPr lang="en-IE" noProof="0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18A99E4-B315-4225-95D6-345E5C76234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400800"/>
          </a:xfrm>
          <a:solidFill>
            <a:schemeClr val="tx2">
              <a:lumMod val="20000"/>
              <a:lumOff val="80000"/>
            </a:schemeClr>
          </a:solidFill>
        </p:spPr>
        <p:txBody>
          <a:bodyPr tIns="2844000"/>
          <a:lstStyle>
            <a:lvl1pPr algn="ctr">
              <a:defRPr sz="16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80613A-A989-9688-3CCA-23AA835F4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97867"/>
            <a:ext cx="12192000" cy="462583"/>
          </a:xfrm>
          <a:prstGeom prst="rect">
            <a:avLst/>
          </a:prstGeom>
          <a:solidFill>
            <a:srgbClr val="001E69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021E2C-B519-486B-BFF5-9AA5B4300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475343" y="6566847"/>
            <a:ext cx="2187458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E" sz="900" spc="-10" baseline="0" noProof="0" dirty="0">
                <a:solidFill>
                  <a:schemeClr val="bg1"/>
                </a:solidFill>
              </a:rPr>
              <a:t>Trinity College Dublin, The University of Dublin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1EA15B7-E4F9-4825-A99A-F4CF9F1AD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6740" y="6511066"/>
            <a:ext cx="290100" cy="19186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DDBE135E-2566-4748-853C-8A3B78F0FB00}" type="slidenum">
              <a:rPr lang="en-IE" noProof="0" smtClean="0"/>
              <a:pPr/>
              <a:t>‹#›</a:t>
            </a:fld>
            <a:endParaRPr lang="en-IE" noProof="0" dirty="0"/>
          </a:p>
        </p:txBody>
      </p:sp>
    </p:spTree>
    <p:extLst>
      <p:ext uri="{BB962C8B-B14F-4D97-AF65-F5344CB8AC3E}">
        <p14:creationId xmlns:p14="http://schemas.microsoft.com/office/powerpoint/2010/main" val="1753553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Op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6632D8C1-744B-46CE-83F2-FC8210F63AB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400799"/>
          </a:xfrm>
          <a:solidFill>
            <a:schemeClr val="tx2">
              <a:lumMod val="20000"/>
              <a:lumOff val="80000"/>
            </a:schemeClr>
          </a:solidFill>
        </p:spPr>
        <p:txBody>
          <a:bodyPr tIns="2844000"/>
          <a:lstStyle>
            <a:lvl1pPr algn="ctr">
              <a:defRPr sz="16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379830-E653-4586-AC6F-20840A55BE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475343" y="6566847"/>
            <a:ext cx="2187458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E" sz="900" spc="-10" baseline="0" noProof="0" dirty="0">
                <a:solidFill>
                  <a:schemeClr val="bg1"/>
                </a:solidFill>
              </a:rPr>
              <a:t>Trinity College Dublin, The University of Dublin</a:t>
            </a:r>
          </a:p>
        </p:txBody>
      </p: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t>‹#›</a:t>
            </a:fld>
            <a:endParaRPr lang="en-IE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1A6F78-857F-0BEC-5C3A-A3881419C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343" y="-1012975"/>
            <a:ext cx="5148378" cy="1012975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478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ll Title Op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6632D8C1-744B-46CE-83F2-FC8210F63AB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12193200" cy="6857999"/>
          </a:xfrm>
          <a:solidFill>
            <a:schemeClr val="tx2">
              <a:lumMod val="20000"/>
              <a:lumOff val="80000"/>
            </a:schemeClr>
          </a:solidFill>
        </p:spPr>
        <p:txBody>
          <a:bodyPr tIns="2844000"/>
          <a:lstStyle>
            <a:lvl1pPr algn="ctr">
              <a:defRPr sz="1600"/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411896"/>
            <a:ext cx="6711950" cy="1553392"/>
          </a:xfrm>
        </p:spPr>
        <p:txBody>
          <a:bodyPr/>
          <a:lstStyle>
            <a:lvl1pPr>
              <a:lnSpc>
                <a:spcPts val="34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IE" noProof="0" dirty="0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379830-E653-4586-AC6F-20840A55BE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475343" y="6566847"/>
            <a:ext cx="2187458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E" sz="900" spc="-10" baseline="0" noProof="0" dirty="0">
                <a:solidFill>
                  <a:schemeClr val="bg1"/>
                </a:solidFill>
              </a:rPr>
              <a:t>Trinity College Dublin, The University of Dublin</a:t>
            </a:r>
          </a:p>
        </p:txBody>
      </p: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t>‹#›</a:t>
            </a:fld>
            <a:endParaRPr lang="en-IE" noProof="0" dirty="0"/>
          </a:p>
        </p:txBody>
      </p:sp>
    </p:spTree>
    <p:extLst>
      <p:ext uri="{BB962C8B-B14F-4D97-AF65-F5344CB8AC3E}">
        <p14:creationId xmlns:p14="http://schemas.microsoft.com/office/powerpoint/2010/main" val="204748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Op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B1E9B81-C4D9-4F57-B976-664E04E563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001E69">
                  <a:alpha val="95000"/>
                </a:srgbClr>
              </a:gs>
              <a:gs pos="60000">
                <a:srgbClr val="0569B9">
                  <a:alpha val="9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7B2A62-B196-4B85-A992-548362744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62250" y="2809876"/>
            <a:ext cx="7096125" cy="2114550"/>
          </a:xfrm>
        </p:spPr>
        <p:txBody>
          <a:bodyPr/>
          <a:lstStyle>
            <a:lvl1pPr>
              <a:lnSpc>
                <a:spcPts val="3400"/>
              </a:lnSpc>
              <a:spcBef>
                <a:spcPts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IE" noProof="0" dirty="0"/>
              <a:t>Click to edit Master text styles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39862F-224F-4A76-9B4E-727E9147E8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475343" y="6566847"/>
            <a:ext cx="2187458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E" sz="900" spc="-10" baseline="0" noProof="0" dirty="0">
                <a:solidFill>
                  <a:schemeClr val="bg1"/>
                </a:solidFill>
              </a:rPr>
              <a:t>Trinity College Dublin, The University of Dublin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1A688F5-35A9-294F-B0FE-08BEE1A17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6740" y="6511066"/>
            <a:ext cx="290100" cy="191861"/>
          </a:xfrm>
        </p:spPr>
        <p:txBody>
          <a:bodyPr/>
          <a:lstStyle/>
          <a:p>
            <a:fld id="{DDBE135E-2566-4748-853C-8A3B78F0FB00}" type="slidenum">
              <a:rPr lang="en-IE" noProof="0" smtClean="0"/>
              <a:t>‹#›</a:t>
            </a:fld>
            <a:endParaRPr lang="en-IE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C03DF8-A43D-18DA-9026-036A0E81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-1012975"/>
            <a:ext cx="5148378" cy="10129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836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79CB29-C9EF-B396-C2DB-22C42657C1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97867"/>
            <a:ext cx="12192000" cy="462583"/>
          </a:xfrm>
          <a:prstGeom prst="rect">
            <a:avLst/>
          </a:prstGeom>
          <a:solidFill>
            <a:srgbClr val="001E6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426" y="388336"/>
            <a:ext cx="5148378" cy="1012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IE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425" y="4340612"/>
            <a:ext cx="5148378" cy="17729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IE" noProof="0" dirty="0"/>
              <a:t>Click to edit Master text styles</a:t>
            </a:r>
          </a:p>
          <a:p>
            <a:pPr lvl="1"/>
            <a:r>
              <a:rPr lang="en-IE" noProof="0" dirty="0"/>
              <a:t>Second level</a:t>
            </a:r>
          </a:p>
        </p:txBody>
      </p:sp>
      <p:sp>
        <p:nvSpPr>
          <p:cNvPr id="6" name="Slide Number Placeholder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6740" y="6511066"/>
            <a:ext cx="290100" cy="19186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DDBE135E-2566-4748-853C-8A3B78F0FB0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C4CF6A-0E47-4A92-9705-AAB0CAB4E0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475343" y="6566847"/>
            <a:ext cx="2187458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900" spc="-10" baseline="0" dirty="0">
                <a:solidFill>
                  <a:schemeClr val="bg1"/>
                </a:solidFill>
              </a:rPr>
              <a:t>Trinity College Dublin, The University of Dublin</a:t>
            </a:r>
            <a:endParaRPr lang="en-GB" sz="900" spc="-1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751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1" r:id="rId2"/>
    <p:sldLayoutId id="2147483662" r:id="rId3"/>
    <p:sldLayoutId id="2147483667" r:id="rId4"/>
    <p:sldLayoutId id="2147483680" r:id="rId5"/>
    <p:sldLayoutId id="2147483668" r:id="rId6"/>
    <p:sldLayoutId id="2147483664" r:id="rId7"/>
    <p:sldLayoutId id="2147483678" r:id="rId8"/>
    <p:sldLayoutId id="2147483674" r:id="rId9"/>
    <p:sldLayoutId id="2147483666" r:id="rId10"/>
    <p:sldLayoutId id="2147483670" r:id="rId11"/>
    <p:sldLayoutId id="2147483669" r:id="rId12"/>
    <p:sldLayoutId id="2147483671" r:id="rId13"/>
    <p:sldLayoutId id="2147483672" r:id="rId14"/>
    <p:sldLayoutId id="2147483675" r:id="rId15"/>
    <p:sldLayoutId id="2147483673" r:id="rId16"/>
    <p:sldLayoutId id="2147483679" r:id="rId17"/>
    <p:sldLayoutId id="2147483660" r:id="rId18"/>
  </p:sldLayoutIdLst>
  <p:hf hdr="0" ftr="0" dt="0"/>
  <p:txStyles>
    <p:titleStyle>
      <a:lvl1pPr algn="l" defTabSz="914377" rtl="0" eaLnBrk="1" latinLnBrk="0" hangingPunct="1">
        <a:lnSpc>
          <a:spcPts val="37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spcBef>
          <a:spcPts val="0"/>
        </a:spcBef>
        <a:buFont typeface="Arial" pitchFamily="34" charset="0"/>
        <a:buNone/>
        <a:defRPr sz="2400" kern="1200">
          <a:solidFill>
            <a:srgbClr val="50555A"/>
          </a:solidFill>
          <a:latin typeface="+mn-lt"/>
          <a:ea typeface="+mn-ea"/>
          <a:cs typeface="+mn-cs"/>
        </a:defRPr>
      </a:lvl1pPr>
      <a:lvl2pPr marL="342900" indent="-342900" algn="l" defTabSz="914377" rtl="0" eaLnBrk="1" latinLnBrk="0" hangingPunct="1">
        <a:spcBef>
          <a:spcPct val="20000"/>
        </a:spcBef>
        <a:buClr>
          <a:schemeClr val="tx2"/>
        </a:buClr>
        <a:buFont typeface="Source Sans Pro" panose="020B0503030403020204" pitchFamily="34" charset="0"/>
        <a:buChar char="—"/>
        <a:defRPr sz="2400" kern="1200">
          <a:solidFill>
            <a:srgbClr val="50555A"/>
          </a:solidFill>
          <a:latin typeface="+mn-lt"/>
          <a:ea typeface="+mn-ea"/>
          <a:cs typeface="+mn-cs"/>
        </a:defRPr>
      </a:lvl2pPr>
      <a:lvl3pPr marL="914377" indent="0" algn="l" defTabSz="914377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rgbClr val="50555A"/>
          </a:solidFill>
          <a:latin typeface="+mn-lt"/>
          <a:ea typeface="+mn-ea"/>
          <a:cs typeface="+mn-cs"/>
        </a:defRPr>
      </a:lvl3pPr>
      <a:lvl4pPr marL="1371566" indent="0" algn="l" defTabSz="914377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rgbClr val="50555A"/>
          </a:solidFill>
          <a:latin typeface="+mn-lt"/>
          <a:ea typeface="+mn-ea"/>
          <a:cs typeface="+mn-cs"/>
        </a:defRPr>
      </a:lvl4pPr>
      <a:lvl5pPr marL="1828755" indent="0" algn="l" defTabSz="914377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rgbClr val="50555A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02" userDrawn="1">
          <p15:clr>
            <a:srgbClr val="F26B43"/>
          </p15:clr>
        </p15:guide>
        <p15:guide id="3" orient="horz" userDrawn="1">
          <p15:clr>
            <a:srgbClr val="F26B43"/>
          </p15:clr>
        </p15:guide>
        <p15:guide id="5" pos="7355" userDrawn="1">
          <p15:clr>
            <a:srgbClr val="F26B43"/>
          </p15:clr>
        </p15:guide>
        <p15:guide id="6" orient="horz" pos="40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E5AE641-E182-4D24-A995-46CBAA971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433934"/>
            <a:ext cx="11106976" cy="967124"/>
          </a:xfrm>
        </p:spPr>
        <p:txBody>
          <a:bodyPr/>
          <a:lstStyle/>
          <a:p>
            <a:pPr algn="ctr"/>
            <a:r>
              <a:rPr lang="en-IE" sz="2000" kern="0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Prison Oversight: Improving Rights in Europe (POIRE) Project, Trinity College Dublin, </a:t>
            </a:r>
            <a:r>
              <a:rPr lang="en-IE" sz="2000" kern="0" dirty="0" err="1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Ierland</a:t>
            </a:r>
            <a:endParaRPr lang="en-IE" sz="2000" kern="0" dirty="0"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IE" sz="2000" kern="0" dirty="0"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nl-NL" sz="1600" kern="0" noProof="0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Het</a:t>
            </a:r>
            <a:r>
              <a:rPr lang="nl-NL" sz="1600" kern="0" noProof="0" dirty="0"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POIRE project heeft financiering ontvangen van de European Research Council (ERC) binnen het kader van het onderzoeks- en innovatieprogramma Horizon 2020 van de Europese Unie onder subsidieovereenkomst nr. 101069413.</a:t>
            </a:r>
            <a:endParaRPr lang="nl-NL" sz="1600" kern="100" noProof="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IE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FF404E-C276-4E8F-9803-B716506A5A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1424066"/>
            <a:ext cx="10363200" cy="2805261"/>
          </a:xfrm>
        </p:spPr>
        <p:txBody>
          <a:bodyPr/>
          <a:lstStyle/>
          <a:p>
            <a:pPr algn="ctr"/>
            <a:r>
              <a:rPr lang="en-IE" noProof="0" dirty="0"/>
              <a:t>Workshop:</a:t>
            </a:r>
            <a:br>
              <a:rPr lang="en-IE" noProof="0" dirty="0"/>
            </a:br>
            <a:br>
              <a:rPr lang="en-IE" noProof="0" dirty="0"/>
            </a:br>
            <a:r>
              <a:rPr lang="en-IE" noProof="0" dirty="0"/>
              <a:t>Wie is het CPT </a:t>
            </a:r>
            <a:r>
              <a:rPr lang="en-IE" noProof="0" dirty="0" err="1"/>
              <a:t>en</a:t>
            </a:r>
            <a:r>
              <a:rPr lang="en-IE" noProof="0" dirty="0"/>
              <a:t> wat </a:t>
            </a:r>
            <a:r>
              <a:rPr lang="en-IE" noProof="0" dirty="0" err="1"/>
              <a:t>doen</a:t>
            </a:r>
            <a:r>
              <a:rPr lang="en-IE" noProof="0" dirty="0"/>
              <a:t> ze?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127356-9B92-1860-5A35-731C902BC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8318" y="309584"/>
            <a:ext cx="1648083" cy="111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926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A130D-E5DA-AFD0-4150-3F2F5E4EE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17D5E-BE55-2C49-1FDA-8F5F8876F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388336"/>
            <a:ext cx="5148378" cy="601015"/>
          </a:xfrm>
        </p:spPr>
        <p:txBody>
          <a:bodyPr anchor="t">
            <a:normAutofit/>
          </a:bodyPr>
          <a:lstStyle/>
          <a:p>
            <a:r>
              <a:rPr lang="en-IE" sz="4400" noProof="0" dirty="0"/>
              <a:t>Wat </a:t>
            </a:r>
            <a:r>
              <a:rPr lang="en-IE" sz="4400" noProof="0" dirty="0" err="1"/>
              <a:t>doet</a:t>
            </a:r>
            <a:r>
              <a:rPr lang="en-IE" sz="4400" noProof="0" dirty="0"/>
              <a:t> het CPT?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510FD1-AFB8-D65C-C8D2-20CE8A164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6740" y="6511066"/>
            <a:ext cx="290100" cy="191861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DDBE135E-2566-4748-853C-8A3B78F0FB00}" type="slidenum">
              <a:rPr lang="en-IE" noProof="0" smtClean="0"/>
              <a:pPr>
                <a:spcAft>
                  <a:spcPts val="600"/>
                </a:spcAft>
              </a:pPr>
              <a:t>10</a:t>
            </a:fld>
            <a:endParaRPr lang="en-IE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CD03F2-1C0F-DB8E-3F5D-C9DE69E27740}"/>
              </a:ext>
            </a:extLst>
          </p:cNvPr>
          <p:cNvSpPr txBox="1"/>
          <p:nvPr/>
        </p:nvSpPr>
        <p:spPr>
          <a:xfrm>
            <a:off x="479426" y="989351"/>
            <a:ext cx="10009280" cy="48121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5000"/>
              </a:lnSpc>
              <a:spcBef>
                <a:spcPts val="1000"/>
              </a:spcBef>
              <a:buNone/>
            </a:pPr>
            <a:endParaRPr lang="en-US" sz="2800" dirty="0">
              <a:solidFill>
                <a:schemeClr val="tx2">
                  <a:lumMod val="50000"/>
                </a:schemeClr>
              </a:solidFill>
              <a:effectLst/>
              <a:latin typeface="Aptos" panose="020B00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ts val="1000"/>
              </a:spcBef>
              <a:buNone/>
            </a:pPr>
            <a:r>
              <a:rPr lang="nl-BE" sz="24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Bezoeken vinden elke 4 à 5 jaar plaats (of eerder als dat nodig is).</a:t>
            </a:r>
            <a:br>
              <a:rPr lang="nl-BE" sz="24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nl-BE" sz="24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Het CPT behandelt geen individuele klachten.</a:t>
            </a:r>
            <a:endParaRPr lang="en-US" sz="2400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600"/>
              </a:spcAft>
              <a:buNone/>
            </a:pPr>
            <a:endParaRPr lang="en-US" sz="2400" dirty="0">
              <a:solidFill>
                <a:schemeClr val="tx2">
                  <a:lumMod val="50000"/>
                </a:schemeClr>
              </a:solidFill>
              <a:effectLst/>
              <a:latin typeface="Aptos" panose="020B00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Tijdens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een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bezoek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kunnen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ze:</a:t>
            </a:r>
          </a:p>
          <a:p>
            <a:pPr algn="ctr">
              <a:lnSpc>
                <a:spcPct val="115000"/>
              </a:lnSpc>
              <a:spcAft>
                <a:spcPts val="600"/>
              </a:spcAft>
              <a:buNone/>
            </a:pPr>
            <a:endParaRPr lang="en-IE" sz="2400" dirty="0">
              <a:solidFill>
                <a:schemeClr val="tx2">
                  <a:lumMod val="50000"/>
                </a:schemeClr>
              </a:solidFill>
              <a:effectLst/>
              <a:latin typeface="Aptos" panose="020B00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400"/>
              </a:spcAft>
              <a:tabLst>
                <a:tab pos="228600" algn="l"/>
              </a:tabLst>
            </a:pPr>
            <a:r>
              <a:rPr lang="en-US" sz="2400" dirty="0"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🔎 </a:t>
            </a:r>
            <a:r>
              <a:rPr lang="nl-BE" sz="24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Alle delen van de gevangenis controleren</a:t>
            </a:r>
            <a:endParaRPr lang="en-IE" sz="2400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400"/>
              </a:spcAft>
              <a:tabLst>
                <a:tab pos="228600" algn="l"/>
              </a:tabLst>
            </a:pPr>
            <a:r>
              <a:rPr lang="en-US" sz="2400" dirty="0"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📂 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Dossiers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lezen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zoals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gezondheidsdossiers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  <a:endParaRPr lang="en-IE" sz="2400" dirty="0">
              <a:solidFill>
                <a:schemeClr val="tx2">
                  <a:lumMod val="50000"/>
                </a:schemeClr>
              </a:solidFill>
              <a:effectLst/>
              <a:latin typeface="Aptos" panose="020B00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400"/>
              </a:spcAft>
              <a:tabLst>
                <a:tab pos="228600" algn="l"/>
              </a:tabLst>
            </a:pPr>
            <a:r>
              <a:rPr lang="en-US" sz="2400" dirty="0"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🗣️ 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Met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elke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gedetineerde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in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privé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spreken</a:t>
            </a:r>
            <a:endParaRPr lang="en-IE" sz="2400" dirty="0">
              <a:solidFill>
                <a:schemeClr val="tx2">
                  <a:lumMod val="50000"/>
                </a:schemeClr>
              </a:solidFill>
              <a:effectLst/>
              <a:latin typeface="Aptos" panose="020B00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400"/>
              </a:spcAft>
              <a:tabLst>
                <a:tab pos="228600" algn="l"/>
              </a:tabLst>
            </a:pPr>
            <a:r>
              <a:rPr lang="en-US" sz="2400" dirty="0"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👮 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Met het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personeel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praten</a:t>
            </a:r>
            <a:endParaRPr lang="en-IE" sz="2800" dirty="0">
              <a:solidFill>
                <a:schemeClr val="tx2">
                  <a:lumMod val="50000"/>
                </a:schemeClr>
              </a:solidFill>
              <a:effectLst/>
              <a:latin typeface="Aptos" panose="020B00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264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1AC1B-BE5B-D3F8-B53A-09822E0AF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8D9CB-66B5-4F63-181B-32E333205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388336"/>
            <a:ext cx="5148378" cy="1012975"/>
          </a:xfr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BE" sz="4400" dirty="0"/>
              <a:t>Wat gebeurt er na een bezoek van het CPT?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5C7B31-B487-2737-E09C-E6AEBD80921C}"/>
              </a:ext>
            </a:extLst>
          </p:cNvPr>
          <p:cNvSpPr txBox="1"/>
          <p:nvPr/>
        </p:nvSpPr>
        <p:spPr>
          <a:xfrm>
            <a:off x="479425" y="1401312"/>
            <a:ext cx="5148378" cy="4712218"/>
          </a:xfrm>
          <a:prstGeom prst="rect">
            <a:avLst/>
          </a:prstGeom>
        </p:spPr>
        <p:txBody>
          <a:bodyPr vert="horz" lIns="0" tIns="0" rIns="0" bIns="0" rtlCol="0" anchor="b" anchorCtr="0">
            <a:normAutofit fontScale="77500" lnSpcReduction="20000"/>
          </a:bodyPr>
          <a:lstStyle/>
          <a:p>
            <a:pPr marL="0" marR="0" lvl="0" indent="0" algn="l" defTabSz="914377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2000" b="1" i="0" u="none" strike="noStrike" kern="1200" cap="none" spc="0" normalizeH="0" baseline="0" noProof="0" dirty="0">
              <a:ln>
                <a:noFill/>
              </a:ln>
              <a:solidFill>
                <a:srgbClr val="50555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IE" sz="3200" b="0" i="0" u="none" strike="noStrike" kern="1200" cap="none" spc="0" normalizeH="0" baseline="0" noProof="0" dirty="0">
              <a:ln>
                <a:noFill/>
              </a:ln>
              <a:solidFill>
                <a:srgbClr val="50555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Het CPT </a:t>
            </a:r>
            <a:r>
              <a:rPr lang="en-IE" sz="3200" dirty="0" err="1">
                <a:solidFill>
                  <a:schemeClr val="tx2">
                    <a:lumMod val="50000"/>
                  </a:schemeClr>
                </a:solidFill>
                <a:latin typeface="Calibri"/>
              </a:rPr>
              <a:t>zal</a:t>
            </a:r>
            <a:r>
              <a:rPr kumimoji="0" lang="en-IE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0" marR="0" lvl="0" indent="0" algn="l" defTabSz="914377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IE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71500" marR="0" lvl="0" indent="-571500" algn="l" defTabSz="914377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>
                <a:tab pos="228600" algn="l"/>
              </a:tabLst>
              <a:defRPr/>
            </a:pPr>
            <a:r>
              <a:rPr kumimoji="0" lang="en-IE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Een rapport </a:t>
            </a:r>
            <a:r>
              <a:rPr kumimoji="0" lang="en-I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schrijven</a:t>
            </a:r>
            <a:r>
              <a:rPr kumimoji="0" lang="en-IE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(er </a:t>
            </a:r>
            <a:r>
              <a:rPr kumimoji="0" lang="en-I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worden</a:t>
            </a:r>
            <a:r>
              <a:rPr kumimoji="0" lang="en-IE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I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geen</a:t>
            </a:r>
            <a:r>
              <a:rPr kumimoji="0" lang="en-IE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I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namen</a:t>
            </a:r>
            <a:r>
              <a:rPr kumimoji="0" lang="en-IE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I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gebruikt</a:t>
            </a:r>
            <a:r>
              <a:rPr kumimoji="0" lang="en-IE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).</a:t>
            </a:r>
          </a:p>
          <a:p>
            <a:pPr marL="571500" marR="0" lvl="0" indent="-571500" algn="l" defTabSz="914377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>
                <a:tab pos="228600" algn="l"/>
              </a:tabLst>
              <a:defRPr/>
            </a:pPr>
            <a:endParaRPr kumimoji="0" lang="en-IE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71500" marR="0" lvl="0" indent="-571500" algn="l" defTabSz="914377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>
                <a:tab pos="228600" algn="l"/>
              </a:tabLst>
              <a:defRPr/>
            </a:pPr>
            <a:r>
              <a:rPr kumimoji="0" lang="en-IE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Het rapport </a:t>
            </a:r>
            <a:r>
              <a:rPr kumimoji="0" lang="en-I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delen</a:t>
            </a:r>
            <a:r>
              <a:rPr kumimoji="0" lang="en-IE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met de </a:t>
            </a:r>
            <a:r>
              <a:rPr kumimoji="0" lang="en-I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overheid</a:t>
            </a:r>
            <a:r>
              <a:rPr kumimoji="0" lang="en-IE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marR="0" lvl="0" indent="0" algn="l" defTabSz="914377" rtl="0" eaLnBrk="1" fontAlgn="auto" latinLnBrk="0" hangingPunct="1">
              <a:lnSpc>
                <a:spcPts val="27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>
                <a:tab pos="228600" algn="l"/>
              </a:tabLst>
              <a:defRPr/>
            </a:pPr>
            <a:endParaRPr kumimoji="0" lang="en-IE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71500" lvl="0" indent="-571500">
              <a:lnSpc>
                <a:spcPts val="2700"/>
              </a:lnSpc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  <a:defRPr/>
            </a:pPr>
            <a:r>
              <a:rPr lang="nl-BE" sz="3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De overheid reageert met een plan om de problemen op te lossen.</a:t>
            </a:r>
            <a:endParaRPr lang="en-IE" sz="3200" dirty="0">
              <a:solidFill>
                <a:schemeClr val="tx2">
                  <a:lumMod val="50000"/>
                </a:schemeClr>
              </a:solidFill>
              <a:latin typeface="Calibri"/>
            </a:endParaRPr>
          </a:p>
        </p:txBody>
      </p:sp>
      <p:pic>
        <p:nvPicPr>
          <p:cNvPr id="4" name="Picture 3" descr="People filling documents">
            <a:extLst>
              <a:ext uri="{FF2B5EF4-FFF2-40B4-BE49-F238E27FC236}">
                <a16:creationId xmlns:a16="http://schemas.microsoft.com/office/drawing/2014/main" id="{6EA6F2D1-8DBE-1D06-EABA-CCF143652B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874" r="18525"/>
          <a:stretch>
            <a:fillRect/>
          </a:stretch>
        </p:blipFill>
        <p:spPr>
          <a:xfrm>
            <a:off x="6096000" y="10"/>
            <a:ext cx="6096000" cy="6397857"/>
          </a:xfrm>
          <a:prstGeom prst="rect">
            <a:avLst/>
          </a:prstGeom>
          <a:noFill/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35F8F7-8019-1835-86AE-5B024787E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6740" y="6511066"/>
            <a:ext cx="290100" cy="191861"/>
          </a:xfrm>
        </p:spPr>
        <p:txBody>
          <a:bodyPr vert="horz" lIns="0" tIns="0" rIns="0" bIns="0" rtlCol="0" anchor="b" anchorCtr="0">
            <a:norm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DDBE135E-2566-4748-853C-8A3B78F0FB00}" type="slidenum">
              <a:rPr kumimoji="0" lang="en-IE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IE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63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1A465-031D-FB27-5CB5-EBFEF1603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B2870-B7B6-3CDD-0864-A5EEA269F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dirty="0"/>
              <a:t>Wat </a:t>
            </a:r>
            <a:r>
              <a:rPr lang="en-IE" sz="3200" dirty="0" err="1"/>
              <a:t>zal</a:t>
            </a:r>
            <a:r>
              <a:rPr lang="en-IE" sz="3200" dirty="0"/>
              <a:t> er </a:t>
            </a:r>
            <a:r>
              <a:rPr lang="en-IE" sz="3200" dirty="0" err="1"/>
              <a:t>veranderen</a:t>
            </a:r>
            <a:r>
              <a:rPr lang="en-IE" sz="3200" dirty="0"/>
              <a:t>?</a:t>
            </a:r>
            <a:endParaRPr lang="en-IE" sz="320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3EBB0E-12D2-0453-00D4-722E4DB97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4" y="1049311"/>
            <a:ext cx="10823159" cy="5126638"/>
          </a:xfrm>
        </p:spPr>
        <p:txBody>
          <a:bodyPr/>
          <a:lstStyle/>
          <a:p>
            <a:r>
              <a:rPr lang="en-US" sz="1800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nl-BE" sz="2800" dirty="0">
                <a:solidFill>
                  <a:srgbClr val="000000"/>
                </a:solidFill>
              </a:rPr>
              <a:t>Laatste bezoek aan gevangenissen in Mai 2025.</a:t>
            </a:r>
            <a:br>
              <a:rPr lang="nl-BE" sz="2800" dirty="0">
                <a:solidFill>
                  <a:srgbClr val="000000"/>
                </a:solidFill>
              </a:rPr>
            </a:br>
            <a:r>
              <a:rPr lang="nl-BE" sz="2800" dirty="0">
                <a:solidFill>
                  <a:srgbClr val="000000"/>
                </a:solidFill>
              </a:rPr>
              <a:t>Het laatst gepubliceerde rapport over gevangenissen is van 2021.</a:t>
            </a:r>
            <a:endParaRPr lang="en-US" sz="2800" dirty="0">
              <a:solidFill>
                <a:srgbClr val="000000"/>
              </a:solidFill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2800" b="1" dirty="0">
              <a:solidFill>
                <a:srgbClr val="000000"/>
              </a:solidFill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nl-NL" sz="2800" b="1" noProof="0" dirty="0">
                <a:solidFill>
                  <a:srgbClr val="000000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Aanbevelingen waren gericht op</a:t>
            </a:r>
            <a:r>
              <a:rPr lang="nl-NL" sz="2800" noProof="0" dirty="0">
                <a:solidFill>
                  <a:srgbClr val="000000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BE" sz="2800" dirty="0">
                <a:solidFill>
                  <a:srgbClr val="000000"/>
                </a:solidFill>
              </a:rPr>
              <a:t>Leefomstandigheden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BE" sz="2800" dirty="0">
                <a:solidFill>
                  <a:srgbClr val="000000"/>
                </a:solidFill>
              </a:rPr>
              <a:t>Zinvolle activiteiten (veel tijd in kamers)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BE" sz="2800" dirty="0">
                <a:solidFill>
                  <a:srgbClr val="000000"/>
                </a:solidFill>
              </a:rPr>
              <a:t>Aantal personeel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BE" sz="2800" dirty="0">
                <a:solidFill>
                  <a:srgbClr val="000000"/>
                </a:solidFill>
              </a:rPr>
              <a:t>Gezondheidszorg, inclusief geestelijke gezondheidszorg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BE" sz="2800" dirty="0">
                <a:solidFill>
                  <a:srgbClr val="000000"/>
                </a:solidFill>
              </a:rPr>
              <a:t>Overbevolking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BE" sz="2800" dirty="0">
                <a:solidFill>
                  <a:srgbClr val="000000"/>
                </a:solidFill>
              </a:rPr>
              <a:t>Geweld tussen gedetineerden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BE" sz="2800" dirty="0">
              <a:solidFill>
                <a:srgbClr val="000000"/>
              </a:solidFill>
            </a:endParaRPr>
          </a:p>
          <a:p>
            <a:pPr algn="ctr"/>
            <a:endParaRPr lang="en-US" sz="2800" dirty="0">
              <a:solidFill>
                <a:srgbClr val="000000"/>
              </a:solidFill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endParaRPr lang="en-US" sz="2800" dirty="0">
              <a:solidFill>
                <a:srgbClr val="000000"/>
              </a:solidFill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endParaRPr lang="en-US" sz="2800" dirty="0">
              <a:solidFill>
                <a:srgbClr val="000000"/>
              </a:solidFill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IE" sz="180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IE" sz="1800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IE" sz="18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IE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966E1A-4B40-8E48-16C3-2D9D7BCDA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BE135E-2566-4748-853C-8A3B78F0FB00}" type="slidenum">
              <a:rPr kumimoji="0" lang="en-IE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IE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8859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FCE33-EC6C-8266-5F75-621831F38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4F476E-E162-CF79-36B4-3BAE55C53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6740" y="6511066"/>
            <a:ext cx="290100" cy="191861"/>
          </a:xfrm>
        </p:spPr>
        <p:txBody>
          <a:bodyPr anchor="b">
            <a:norm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DDBE135E-2566-4748-853C-8A3B78F0FB00}" type="slidenum">
              <a:rPr kumimoji="0" lang="en-IE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IE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9EAE4D-9274-8264-FB48-A6A9807B8095}"/>
              </a:ext>
            </a:extLst>
          </p:cNvPr>
          <p:cNvSpPr txBox="1"/>
          <p:nvPr/>
        </p:nvSpPr>
        <p:spPr>
          <a:xfrm>
            <a:off x="446449" y="535259"/>
            <a:ext cx="11321680" cy="66478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✉️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Hoe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kan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jij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 het CPT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contacteren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?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panose="020B0604020202020204" pitchFamily="34" charset="0"/>
            </a:endParaRPr>
          </a:p>
          <a:p>
            <a:pPr algn="ctr"/>
            <a:r>
              <a:rPr lang="nl-BE" sz="2800" dirty="0">
                <a:solidFill>
                  <a:srgbClr val="50555A">
                    <a:lumMod val="50000"/>
                  </a:srgbClr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Je kunt hen een privébrief sturen.</a:t>
            </a:r>
            <a:br>
              <a:rPr lang="nl-BE" sz="2800" dirty="0">
                <a:solidFill>
                  <a:srgbClr val="50555A">
                    <a:lumMod val="50000"/>
                  </a:srgbClr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nl-BE" sz="2800" dirty="0">
                <a:solidFill>
                  <a:srgbClr val="50555A">
                    <a:lumMod val="50000"/>
                  </a:srgbClr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Het gevangenispersoneel mag die niet lezen.</a:t>
            </a:r>
          </a:p>
          <a:p>
            <a:pPr algn="ctr"/>
            <a:endParaRPr lang="nl-BE" sz="2800" dirty="0">
              <a:solidFill>
                <a:srgbClr val="50555A">
                  <a:lumMod val="50000"/>
                </a:srgbClr>
              </a:solidFill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ctr" defTabSz="914377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0569B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📬 </a:t>
            </a:r>
            <a:r>
              <a:rPr kumimoji="0" lang="nl-NL" sz="2800" b="1" i="0" u="none" strike="noStrike" kern="1200" cap="none" spc="0" normalizeH="0" baseline="0" noProof="0" dirty="0">
                <a:ln>
                  <a:noFill/>
                </a:ln>
                <a:solidFill>
                  <a:srgbClr val="0569B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Adres:</a:t>
            </a:r>
          </a:p>
          <a:p>
            <a:pPr marL="0" marR="0" lvl="0" indent="0" algn="ctr" defTabSz="914377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CPT Secretariaat</a:t>
            </a:r>
            <a:b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Raad va</a:t>
            </a:r>
            <a:r>
              <a:rPr lang="nl-NL" sz="2800" dirty="0">
                <a:solidFill>
                  <a:srgbClr val="50555A">
                    <a:lumMod val="50000"/>
                  </a:srgbClr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 Europa</a:t>
            </a:r>
            <a:b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F-67075 Strasbourg </a:t>
            </a:r>
            <a:r>
              <a:rPr kumimoji="0" lang="nl-NL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Cedex</a:t>
            </a:r>
            <a:b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Frankrijk</a:t>
            </a:r>
          </a:p>
          <a:p>
            <a:pPr marL="0" marR="0" lvl="0" indent="0" algn="ctr" defTabSz="914377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0569B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📞 </a:t>
            </a:r>
            <a:r>
              <a:rPr kumimoji="0" lang="nl-NL" sz="2800" b="1" i="0" u="none" strike="noStrike" kern="1200" cap="none" spc="0" normalizeH="0" baseline="0" noProof="0" dirty="0">
                <a:ln>
                  <a:noFill/>
                </a:ln>
                <a:solidFill>
                  <a:srgbClr val="0569B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Telefoon:</a:t>
            </a: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0569B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+33 388 412772</a:t>
            </a:r>
          </a:p>
          <a:p>
            <a:pPr marL="0" marR="0" lvl="0" indent="0" algn="ctr" defTabSz="914377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0569B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🌐 </a:t>
            </a:r>
            <a:r>
              <a:rPr kumimoji="0" lang="nl-NL" sz="2800" b="1" i="0" u="none" strike="noStrike" kern="1200" cap="none" spc="0" normalizeH="0" baseline="0" noProof="0" dirty="0">
                <a:ln>
                  <a:noFill/>
                </a:ln>
                <a:solidFill>
                  <a:srgbClr val="0569B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Website:</a:t>
            </a: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0569B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kumimoji="0" lang="nl-NL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www.coe.int</a:t>
            </a: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/en/web/</a:t>
            </a:r>
            <a:r>
              <a:rPr kumimoji="0" lang="nl-NL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cpt</a:t>
            </a: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/home</a:t>
            </a:r>
          </a:p>
          <a:p>
            <a:pPr marL="0" marR="0" lvl="0" indent="0" algn="l" defTabSz="914377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569B9"/>
              </a:solidFill>
              <a:effectLst/>
              <a:uLnTx/>
              <a:uFillTx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ctr" defTabSz="914377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2800" b="0" i="0" u="none" strike="noStrike" kern="1200" cap="none" spc="0" normalizeH="0" baseline="0" noProof="0" dirty="0">
              <a:ln>
                <a:noFill/>
              </a:ln>
              <a:solidFill>
                <a:srgbClr val="50555A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683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667BC6-CF71-9B28-3C6C-05C5A6FF79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62250" y="1944303"/>
            <a:ext cx="7096125" cy="2980123"/>
          </a:xfrm>
        </p:spPr>
        <p:txBody>
          <a:bodyPr/>
          <a:lstStyle/>
          <a:p>
            <a:pPr algn="ctr"/>
            <a:r>
              <a:rPr lang="nl-BE" sz="4800" dirty="0"/>
              <a:t>Bedankt voor jullie aandacht!</a:t>
            </a:r>
          </a:p>
          <a:p>
            <a:pPr algn="ctr"/>
            <a:endParaRPr lang="nl-BE" sz="4800" dirty="0"/>
          </a:p>
          <a:p>
            <a:pPr algn="ctr"/>
            <a:r>
              <a:rPr lang="nl-BE" sz="4800" dirty="0"/>
              <a:t>Zijn er nog vragen?</a:t>
            </a:r>
          </a:p>
          <a:p>
            <a:pPr algn="ctr"/>
            <a:endParaRPr lang="nl-BE" sz="4800" dirty="0"/>
          </a:p>
          <a:p>
            <a:pPr algn="ctr"/>
            <a:r>
              <a:rPr lang="nl-BE" sz="4800"/>
              <a:t>Gelieve onze </a:t>
            </a:r>
            <a:r>
              <a:rPr lang="nl-BE" sz="4800" dirty="0"/>
              <a:t>korte </a:t>
            </a:r>
            <a:r>
              <a:rPr lang="nl-BE" sz="4800"/>
              <a:t>enquête in te vullen.</a:t>
            </a:r>
            <a:endParaRPr lang="nl-BE" sz="4800" dirty="0"/>
          </a:p>
          <a:p>
            <a:pPr algn="ctr"/>
            <a:r>
              <a:rPr lang="en-IE" sz="4800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85D765-3DD6-1253-A7F7-70FA42DB3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t>14</a:t>
            </a:fld>
            <a:endParaRPr lang="en-IE" noProof="0" dirty="0"/>
          </a:p>
        </p:txBody>
      </p:sp>
    </p:spTree>
    <p:extLst>
      <p:ext uri="{BB962C8B-B14F-4D97-AF65-F5344CB8AC3E}">
        <p14:creationId xmlns:p14="http://schemas.microsoft.com/office/powerpoint/2010/main" val="2949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B1C5F-8A2D-4E61-8C64-04A516939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388336"/>
            <a:ext cx="5148378" cy="1012975"/>
          </a:xfrm>
        </p:spPr>
        <p:txBody>
          <a:bodyPr anchor="t">
            <a:normAutofit/>
          </a:bodyPr>
          <a:lstStyle/>
          <a:p>
            <a:r>
              <a:rPr lang="en-IE" noProof="0" dirty="0" err="1"/>
              <a:t>Waarom</a:t>
            </a:r>
            <a:r>
              <a:rPr lang="en-IE" noProof="0" dirty="0"/>
              <a:t> </a:t>
            </a:r>
            <a:r>
              <a:rPr lang="en-IE" noProof="0" dirty="0" err="1"/>
              <a:t>zijn</a:t>
            </a:r>
            <a:r>
              <a:rPr lang="en-IE" noProof="0" dirty="0"/>
              <a:t> </a:t>
            </a:r>
            <a:r>
              <a:rPr lang="en-IE" noProof="0" dirty="0" err="1"/>
              <a:t>wij</a:t>
            </a:r>
            <a:r>
              <a:rPr lang="en-IE" noProof="0" dirty="0"/>
              <a:t> </a:t>
            </a:r>
            <a:r>
              <a:rPr lang="en-IE" noProof="0" dirty="0" err="1"/>
              <a:t>hier</a:t>
            </a:r>
            <a:r>
              <a:rPr lang="en-IE" noProof="0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0490F0-E18C-4EDA-A228-F15E672CA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401312"/>
            <a:ext cx="5148378" cy="3518160"/>
          </a:xfrm>
        </p:spPr>
        <p:txBody>
          <a:bodyPr anchor="b">
            <a:noAutofit/>
          </a:bodyPr>
          <a:lstStyle/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dirty="0">
                <a:solidFill>
                  <a:schemeClr val="tx2">
                    <a:lumMod val="50000"/>
                  </a:schemeClr>
                </a:solidFill>
              </a:rPr>
              <a:t>Leden van het POIRE-projectteam van Trinity College Dublin zijn naar deze gevangenis gekomen en hebben gevraagd hoe we mensen het beste kunnen informeren over het CPT.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Het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doel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van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deze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workshop is om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jou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meer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te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laten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leren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over het CPT. </a:t>
            </a:r>
          </a:p>
        </p:txBody>
      </p:sp>
      <p:pic>
        <p:nvPicPr>
          <p:cNvPr id="6" name="Picture Placeholder 5" descr="A picture looking through a canopy of trees to the Campanile with Front Square behind it and a cloudy sky.">
            <a:extLst>
              <a:ext uri="{FF2B5EF4-FFF2-40B4-BE49-F238E27FC236}">
                <a16:creationId xmlns:a16="http://schemas.microsoft.com/office/drawing/2014/main" id="{5205378D-39A5-4AF4-9CA2-E20EBCA4E9F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097016" y="0"/>
            <a:ext cx="6093968" cy="6397867"/>
          </a:xfrm>
          <a:noFill/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A6EA56-B425-4F8D-9A0F-974475865C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6740" y="6511066"/>
            <a:ext cx="290100" cy="191861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DDBE135E-2566-4748-853C-8A3B78F0FB00}" type="slidenum">
              <a:rPr lang="en-IE" noProof="0" smtClean="0"/>
              <a:pPr>
                <a:spcAft>
                  <a:spcPts val="600"/>
                </a:spcAft>
              </a:pPr>
              <a:t>2</a:t>
            </a:fld>
            <a:endParaRPr lang="en-IE" noProof="0"/>
          </a:p>
        </p:txBody>
      </p:sp>
    </p:spTree>
    <p:extLst>
      <p:ext uri="{BB962C8B-B14F-4D97-AF65-F5344CB8AC3E}">
        <p14:creationId xmlns:p14="http://schemas.microsoft.com/office/powerpoint/2010/main" val="2868816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7F8D9-FE1C-C94F-8B87-8AB3E9DFF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388336"/>
            <a:ext cx="5148378" cy="1012975"/>
          </a:xfrm>
        </p:spPr>
        <p:txBody>
          <a:bodyPr anchor="t">
            <a:normAutofit/>
          </a:bodyPr>
          <a:lstStyle/>
          <a:p>
            <a:r>
              <a:rPr lang="en-IE" sz="3600" noProof="0" dirty="0" err="1"/>
              <a:t>Rechten</a:t>
            </a:r>
            <a:endParaRPr lang="en-IE" sz="360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A0F52-75F7-0241-9570-6C3632C3C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261872"/>
            <a:ext cx="5148378" cy="4851657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endParaRPr lang="en-IE" sz="2000" noProof="0" dirty="0"/>
          </a:p>
          <a:p>
            <a:pPr algn="ctr">
              <a:spcAft>
                <a:spcPts val="600"/>
              </a:spcAft>
            </a:pPr>
            <a:r>
              <a:rPr lang="en-IE" sz="3600" noProof="0" dirty="0" err="1">
                <a:solidFill>
                  <a:schemeClr val="tx2">
                    <a:lumMod val="50000"/>
                  </a:schemeClr>
                </a:solidFill>
              </a:rPr>
              <a:t>Wanneer</a:t>
            </a:r>
            <a:r>
              <a:rPr lang="en-IE" sz="3600" noProof="0" dirty="0">
                <a:solidFill>
                  <a:schemeClr val="tx2">
                    <a:lumMod val="50000"/>
                  </a:schemeClr>
                </a:solidFill>
              </a:rPr>
              <a:t> we het </a:t>
            </a:r>
            <a:r>
              <a:rPr lang="en-IE" sz="3600" noProof="0" dirty="0" err="1">
                <a:solidFill>
                  <a:schemeClr val="tx2">
                    <a:lumMod val="50000"/>
                  </a:schemeClr>
                </a:solidFill>
              </a:rPr>
              <a:t>hebben</a:t>
            </a:r>
            <a:r>
              <a:rPr lang="en-IE" sz="3600" noProof="0" dirty="0">
                <a:solidFill>
                  <a:schemeClr val="tx2">
                    <a:lumMod val="50000"/>
                  </a:schemeClr>
                </a:solidFill>
              </a:rPr>
              <a:t> over </a:t>
            </a:r>
            <a:r>
              <a:rPr lang="en-IE" sz="3600" noProof="0" dirty="0" err="1">
                <a:solidFill>
                  <a:schemeClr val="tx2">
                    <a:lumMod val="50000"/>
                  </a:schemeClr>
                </a:solidFill>
              </a:rPr>
              <a:t>rechten</a:t>
            </a:r>
            <a:r>
              <a:rPr lang="en-IE" sz="3600" noProof="0" dirty="0">
                <a:solidFill>
                  <a:schemeClr val="tx2">
                    <a:lumMod val="50000"/>
                  </a:schemeClr>
                </a:solidFill>
              </a:rPr>
              <a:t>, wat </a:t>
            </a:r>
            <a:r>
              <a:rPr lang="en-IE" sz="3600" noProof="0" dirty="0" err="1">
                <a:solidFill>
                  <a:schemeClr val="tx2">
                    <a:lumMod val="50000"/>
                  </a:schemeClr>
                </a:solidFill>
              </a:rPr>
              <a:t>bedoelen</a:t>
            </a:r>
            <a:r>
              <a:rPr lang="en-IE" sz="3600" noProof="0" dirty="0">
                <a:solidFill>
                  <a:schemeClr val="tx2">
                    <a:lumMod val="50000"/>
                  </a:schemeClr>
                </a:solidFill>
              </a:rPr>
              <a:t> we dan?</a:t>
            </a:r>
          </a:p>
          <a:p>
            <a:pPr algn="ctr">
              <a:spcAft>
                <a:spcPts val="600"/>
              </a:spcAft>
            </a:pPr>
            <a:endParaRPr lang="en-IE" sz="3600" noProof="0" dirty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Aft>
                <a:spcPts val="600"/>
              </a:spcAft>
            </a:pPr>
            <a:endParaRPr lang="en-IE" sz="3600" dirty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Aft>
                <a:spcPts val="600"/>
              </a:spcAft>
            </a:pPr>
            <a:r>
              <a:rPr lang="en-IE" sz="3600" dirty="0">
                <a:solidFill>
                  <a:schemeClr val="tx2">
                    <a:lumMod val="50000"/>
                  </a:schemeClr>
                </a:solidFill>
              </a:rPr>
              <a:t>Welke </a:t>
            </a:r>
            <a:r>
              <a:rPr lang="en-IE" sz="3600" dirty="0" err="1">
                <a:solidFill>
                  <a:schemeClr val="tx2">
                    <a:lumMod val="50000"/>
                  </a:schemeClr>
                </a:solidFill>
              </a:rPr>
              <a:t>rechten</a:t>
            </a:r>
            <a:r>
              <a:rPr lang="en-IE" sz="36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IE" sz="3600" dirty="0" err="1">
                <a:solidFill>
                  <a:schemeClr val="tx2">
                    <a:lumMod val="50000"/>
                  </a:schemeClr>
                </a:solidFill>
              </a:rPr>
              <a:t>denk</a:t>
            </a:r>
            <a:r>
              <a:rPr lang="en-IE" sz="36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IE" sz="3600" dirty="0" err="1">
                <a:solidFill>
                  <a:schemeClr val="tx2">
                    <a:lumMod val="50000"/>
                  </a:schemeClr>
                </a:solidFill>
              </a:rPr>
              <a:t>jij</a:t>
            </a:r>
            <a:r>
              <a:rPr lang="en-IE" sz="36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IE" sz="3600" dirty="0" err="1">
                <a:solidFill>
                  <a:schemeClr val="tx2">
                    <a:lumMod val="50000"/>
                  </a:schemeClr>
                </a:solidFill>
              </a:rPr>
              <a:t>dat</a:t>
            </a:r>
            <a:r>
              <a:rPr lang="en-IE" sz="3600" dirty="0">
                <a:solidFill>
                  <a:schemeClr val="tx2">
                    <a:lumMod val="50000"/>
                  </a:schemeClr>
                </a:solidFill>
              </a:rPr>
              <a:t> je </a:t>
            </a:r>
            <a:r>
              <a:rPr lang="en-IE" sz="3600" dirty="0" err="1">
                <a:solidFill>
                  <a:schemeClr val="tx2">
                    <a:lumMod val="50000"/>
                  </a:schemeClr>
                </a:solidFill>
              </a:rPr>
              <a:t>hebt</a:t>
            </a:r>
            <a:r>
              <a:rPr lang="en-IE" sz="3600" dirty="0">
                <a:solidFill>
                  <a:schemeClr val="tx2">
                    <a:lumMod val="50000"/>
                  </a:schemeClr>
                </a:solidFill>
              </a:rPr>
              <a:t>?</a:t>
            </a:r>
          </a:p>
          <a:p>
            <a:pPr algn="ctr">
              <a:spcAft>
                <a:spcPts val="600"/>
              </a:spcAft>
            </a:pPr>
            <a:endParaRPr lang="en-IE" sz="3600" dirty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Aft>
                <a:spcPts val="600"/>
              </a:spcAft>
            </a:pPr>
            <a:endParaRPr lang="en-IE" sz="36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spcAft>
                <a:spcPts val="600"/>
              </a:spcAft>
            </a:pPr>
            <a:endParaRPr lang="en-IE" sz="2000" noProof="0" dirty="0"/>
          </a:p>
        </p:txBody>
      </p:sp>
      <p:pic>
        <p:nvPicPr>
          <p:cNvPr id="10" name="Picture 9" descr="Colorful hands in different colors&#10;&#10;AI-generated content may be incorrect.">
            <a:extLst>
              <a:ext uri="{FF2B5EF4-FFF2-40B4-BE49-F238E27FC236}">
                <a16:creationId xmlns:a16="http://schemas.microsoft.com/office/drawing/2014/main" id="{99ACDC1E-BE6D-91F4-D3F4-B1B9C647F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31933"/>
            <a:ext cx="6096000" cy="5334000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8BC567-3D25-5F4E-980E-C453C1A15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6740" y="6511066"/>
            <a:ext cx="290100" cy="191861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DDBE135E-2566-4748-853C-8A3B78F0FB00}" type="slidenum">
              <a:rPr lang="en-IE" noProof="0" smtClean="0"/>
              <a:pPr>
                <a:spcAft>
                  <a:spcPts val="600"/>
                </a:spcAft>
              </a:pPr>
              <a:t>3</a:t>
            </a:fld>
            <a:endParaRPr lang="en-IE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FF1E2B-75AA-9CA9-C71D-2F284A999978}"/>
              </a:ext>
            </a:extLst>
          </p:cNvPr>
          <p:cNvSpPr txBox="1"/>
          <p:nvPr/>
        </p:nvSpPr>
        <p:spPr>
          <a:xfrm>
            <a:off x="7674964" y="1570291"/>
            <a:ext cx="3297836" cy="10310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endParaRPr lang="en-IE" sz="2400"/>
          </a:p>
          <a:p>
            <a:pPr>
              <a:spcAft>
                <a:spcPts val="600"/>
              </a:spcAft>
            </a:pPr>
            <a:endParaRPr lang="en-IE" sz="2400"/>
          </a:p>
          <a:p>
            <a:pPr>
              <a:spcAft>
                <a:spcPts val="600"/>
              </a:spcAft>
            </a:pPr>
            <a:endParaRPr lang="en-IE" sz="900"/>
          </a:p>
        </p:txBody>
      </p:sp>
    </p:spTree>
    <p:extLst>
      <p:ext uri="{BB962C8B-B14F-4D97-AF65-F5344CB8AC3E}">
        <p14:creationId xmlns:p14="http://schemas.microsoft.com/office/powerpoint/2010/main" val="3282542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59B18-76DD-BC40-9D70-79220064E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noProof="0" dirty="0" err="1"/>
              <a:t>Rechten</a:t>
            </a:r>
            <a:r>
              <a:rPr lang="en-IE" noProof="0" dirty="0"/>
              <a:t> </a:t>
            </a:r>
            <a:br>
              <a:rPr lang="en-IE" noProof="0" dirty="0"/>
            </a:br>
            <a:endParaRPr lang="en-IE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EAF932F-C7F7-264A-B9AF-40B288649DBB}"/>
              </a:ext>
            </a:extLst>
          </p:cNvPr>
          <p:cNvSpPr txBox="1">
            <a:spLocks/>
          </p:cNvSpPr>
          <p:nvPr/>
        </p:nvSpPr>
        <p:spPr>
          <a:xfrm>
            <a:off x="479426" y="894823"/>
            <a:ext cx="5331169" cy="459775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377" rtl="0" eaLnBrk="1" latinLnBrk="0" hangingPunct="1">
              <a:spcBef>
                <a:spcPts val="0"/>
              </a:spcBef>
              <a:buFont typeface="Arial" pitchFamily="34" charset="0"/>
              <a:buNone/>
              <a:defRPr sz="2400" kern="1200">
                <a:solidFill>
                  <a:srgbClr val="50555A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377" rtl="0" eaLnBrk="1" latinLnBrk="0" hangingPunct="1">
              <a:spcBef>
                <a:spcPct val="20000"/>
              </a:spcBef>
              <a:buClr>
                <a:schemeClr val="tx2"/>
              </a:buClr>
              <a:buFont typeface="Source Sans Pro" panose="020B0503030403020204" pitchFamily="34" charset="0"/>
              <a:buChar char="—"/>
              <a:defRPr sz="2400" kern="1200">
                <a:solidFill>
                  <a:srgbClr val="50555A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rgbClr val="50555A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rgbClr val="50555A"/>
                </a:solidFill>
                <a:latin typeface="+mn-lt"/>
                <a:ea typeface="+mn-ea"/>
                <a:cs typeface="+mn-cs"/>
              </a:defRPr>
            </a:lvl4pPr>
            <a:lvl5pPr marL="1828755" indent="0" algn="l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rgbClr val="50555A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noProof="0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noProof="0" dirty="0">
                <a:solidFill>
                  <a:srgbClr val="000000"/>
                </a:solidFill>
              </a:rPr>
              <a:t>Ookal zit je in de </a:t>
            </a:r>
            <a:r>
              <a:rPr lang="en-IE" noProof="0" dirty="0" err="1">
                <a:solidFill>
                  <a:srgbClr val="000000"/>
                </a:solidFill>
              </a:rPr>
              <a:t>gevangenis</a:t>
            </a:r>
            <a:r>
              <a:rPr lang="en-IE" noProof="0" dirty="0">
                <a:solidFill>
                  <a:srgbClr val="000000"/>
                </a:solidFill>
              </a:rPr>
              <a:t>, je </a:t>
            </a:r>
            <a:r>
              <a:rPr lang="en-IE" noProof="0" dirty="0" err="1">
                <a:solidFill>
                  <a:srgbClr val="000000"/>
                </a:solidFill>
              </a:rPr>
              <a:t>hebt</a:t>
            </a:r>
            <a:r>
              <a:rPr lang="en-IE" noProof="0" dirty="0">
                <a:solidFill>
                  <a:srgbClr val="000000"/>
                </a:solidFill>
              </a:rPr>
              <a:t> </a:t>
            </a:r>
            <a:r>
              <a:rPr lang="en-IE" noProof="0" dirty="0" err="1">
                <a:solidFill>
                  <a:srgbClr val="000000"/>
                </a:solidFill>
              </a:rPr>
              <a:t>nog</a:t>
            </a:r>
            <a:r>
              <a:rPr lang="en-IE" noProof="0" dirty="0">
                <a:solidFill>
                  <a:srgbClr val="000000"/>
                </a:solidFill>
              </a:rPr>
              <a:t> steeds </a:t>
            </a:r>
            <a:r>
              <a:rPr lang="en-IE" noProof="0" dirty="0" err="1">
                <a:solidFill>
                  <a:srgbClr val="000000"/>
                </a:solidFill>
              </a:rPr>
              <a:t>rechten</a:t>
            </a:r>
            <a:r>
              <a:rPr lang="en-IE" noProof="0" dirty="0">
                <a:solidFill>
                  <a:srgbClr val="000000"/>
                </a:solidFill>
              </a:rPr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>
                <a:solidFill>
                  <a:srgbClr val="000000"/>
                </a:solidFill>
              </a:rPr>
              <a:t>Dit zijn basiszaken die iedereen zou moeten hebben of kunnen doen.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>
                <a:solidFill>
                  <a:srgbClr val="000000"/>
                </a:solidFill>
              </a:rPr>
              <a:t>Het doel van rechten is om je te helpen veilig te blijven, met respect behandeld te worden en eerlijk behandeld te worden.</a:t>
            </a:r>
            <a:endParaRPr lang="en-IE" dirty="0">
              <a:solidFill>
                <a:srgbClr val="000000"/>
              </a:solidFill>
            </a:endParaRPr>
          </a:p>
          <a:p>
            <a:r>
              <a:rPr lang="nl-BE" dirty="0">
                <a:solidFill>
                  <a:srgbClr val="000000"/>
                </a:solidFill>
              </a:rPr>
              <a:t>De belangrijkste bronnen van mensenrechtenwetgeving met betrekking tot detentie in Europa zijn: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>
                <a:solidFill>
                  <a:srgbClr val="000000"/>
                </a:solidFill>
              </a:rPr>
              <a:t>het Europees Verdrag voor de Rechten van de Mens (EVRM)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>
                <a:solidFill>
                  <a:srgbClr val="000000"/>
                </a:solidFill>
              </a:rPr>
              <a:t>de Europese Penitentiaire Regels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8A1330-F2CD-684B-A3FE-AFA0119C1B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086475" y="1629295"/>
            <a:ext cx="0" cy="4438996"/>
          </a:xfrm>
          <a:prstGeom prst="line">
            <a:avLst/>
          </a:prstGeom>
          <a:ln w="6350">
            <a:solidFill>
              <a:srgbClr val="5055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C797C6-5922-3049-AF54-6ACE0BDBB2BA}"/>
              </a:ext>
            </a:extLst>
          </p:cNvPr>
          <p:cNvSpPr txBox="1">
            <a:spLocks/>
          </p:cNvSpPr>
          <p:nvPr/>
        </p:nvSpPr>
        <p:spPr>
          <a:xfrm>
            <a:off x="6425671" y="1401311"/>
            <a:ext cx="5331169" cy="4091265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377" rtl="0" eaLnBrk="1" latinLnBrk="0" hangingPunct="1">
              <a:spcBef>
                <a:spcPts val="0"/>
              </a:spcBef>
              <a:buFont typeface="Arial" pitchFamily="34" charset="0"/>
              <a:buNone/>
              <a:defRPr sz="2400" kern="1200">
                <a:solidFill>
                  <a:srgbClr val="50555A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377" rtl="0" eaLnBrk="1" latinLnBrk="0" hangingPunct="1">
              <a:spcBef>
                <a:spcPct val="20000"/>
              </a:spcBef>
              <a:buClr>
                <a:schemeClr val="tx2"/>
              </a:buClr>
              <a:buFont typeface="Source Sans Pro" panose="020B0503030403020204" pitchFamily="34" charset="0"/>
              <a:buChar char="—"/>
              <a:defRPr sz="2400" kern="1200">
                <a:solidFill>
                  <a:srgbClr val="50555A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rgbClr val="50555A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rgbClr val="50555A"/>
                </a:solidFill>
                <a:latin typeface="+mn-lt"/>
                <a:ea typeface="+mn-ea"/>
                <a:cs typeface="+mn-cs"/>
              </a:defRPr>
            </a:lvl4pPr>
            <a:lvl5pPr marL="1828755" indent="0" algn="l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rgbClr val="50555A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sz="2000" dirty="0"/>
          </a:p>
          <a:p>
            <a:endParaRPr lang="en-IE" sz="2000" dirty="0"/>
          </a:p>
          <a:p>
            <a:r>
              <a:rPr lang="en-IE" sz="2000" dirty="0"/>
              <a:t> </a:t>
            </a:r>
          </a:p>
          <a:p>
            <a:endParaRPr lang="en-IE" sz="2000" dirty="0"/>
          </a:p>
          <a:p>
            <a:endParaRPr lang="en-IE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BEA43A-8CE7-9642-8862-C47A616ED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pPr/>
              <a:t>4</a:t>
            </a:fld>
            <a:endParaRPr lang="en-IE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3A7577-D50B-C2BE-BC45-AFD6A1B56080}"/>
              </a:ext>
            </a:extLst>
          </p:cNvPr>
          <p:cNvSpPr txBox="1"/>
          <p:nvPr/>
        </p:nvSpPr>
        <p:spPr>
          <a:xfrm>
            <a:off x="6821213" y="2144110"/>
            <a:ext cx="4645527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nl-BE" sz="2000" b="1" noProof="0" dirty="0"/>
              <a:t>‘Niemand mag worden onderworpen aan folteringen of aan onmenselijke of vernederende behandelingen of bestraffingen.’</a:t>
            </a:r>
          </a:p>
          <a:p>
            <a:pPr algn="just"/>
            <a:r>
              <a:rPr lang="nl-BE" sz="1600" dirty="0">
                <a:solidFill>
                  <a:srgbClr val="FF0000"/>
                </a:solidFill>
              </a:rPr>
              <a:t>Artikel 3 Verbod aan foltering, Europees Verdrag voor de Rechten van de Mens</a:t>
            </a:r>
            <a:endParaRPr lang="nl-BE" sz="1600" noProof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022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1FA6B-5AF1-F8E8-6C0F-29B654788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E285C-F307-2427-A131-0D828FE54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388336"/>
            <a:ext cx="5616574" cy="1012975"/>
          </a:xfrm>
        </p:spPr>
        <p:txBody>
          <a:bodyPr/>
          <a:lstStyle/>
          <a:p>
            <a:r>
              <a:rPr lang="nl-BE" dirty="0"/>
              <a:t>Waarom is toezicht op gevangenissen nodig?</a:t>
            </a:r>
            <a:endParaRPr lang="en-IE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85877-6E80-B934-B97E-44A9ADFE7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6" y="1214203"/>
            <a:ext cx="5426700" cy="5051686"/>
          </a:xfrm>
        </p:spPr>
        <p:txBody>
          <a:bodyPr/>
          <a:lstStyle/>
          <a:p>
            <a:endParaRPr lang="en-US" sz="180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endParaRPr lang="en-US" sz="2800" dirty="0">
              <a:solidFill>
                <a:srgbClr val="000000"/>
              </a:solidFill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nl-NL" sz="2800" noProof="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Je weet dat er soms dingen mis kunnen gaan in gevangenissen, bijvoorbeeld slechte omstandigheden of mishandeling.</a:t>
            </a:r>
          </a:p>
          <a:p>
            <a:pPr algn="ctr"/>
            <a:endParaRPr lang="nl-NL" sz="2800" noProof="0" dirty="0">
              <a:solidFill>
                <a:srgbClr val="000000"/>
              </a:solidFill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nl-NL" sz="2800" noProof="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Een manier om te proberen deze slechte situaties te voorkomen, is door bezoeken van mensen die </a:t>
            </a:r>
            <a:r>
              <a:rPr lang="nl-NL" sz="2800" b="1" noProof="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onafhankelijk</a:t>
            </a:r>
            <a:r>
              <a:rPr lang="nl-NL" sz="2800" noProof="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zijn van de gevangenis.</a:t>
            </a:r>
          </a:p>
          <a:p>
            <a:pPr algn="ctr"/>
            <a:endParaRPr lang="nl-NL" sz="2800" noProof="0" dirty="0">
              <a:solidFill>
                <a:srgbClr val="000000"/>
              </a:solidFill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endParaRPr lang="nl-NL" sz="2800" noProof="0" dirty="0">
              <a:solidFill>
                <a:srgbClr val="000000"/>
              </a:solidFill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nl-NL" sz="2800" noProof="0" dirty="0">
                <a:solidFill>
                  <a:srgbClr val="000000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Vind je dat onafhankelijkheid belangrijk is?</a:t>
            </a:r>
            <a:endParaRPr lang="nl-NL" sz="2800" noProof="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IE" sz="180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IE" sz="1800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IE" sz="18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IE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177532-ABEA-4DDF-1CD9-4EF11BE985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BE135E-2566-4748-853C-8A3B78F0FB00}" type="slidenum">
              <a:rPr kumimoji="0" lang="en-IE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IE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 descr="Chicken wire close-up">
            <a:extLst>
              <a:ext uri="{FF2B5EF4-FFF2-40B4-BE49-F238E27FC236}">
                <a16:creationId xmlns:a16="http://schemas.microsoft.com/office/drawing/2014/main" id="{817159FC-A858-E55E-C978-70476B51E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5876" y="0"/>
            <a:ext cx="5906124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69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B1C5F-8A2D-4E61-8C64-04A516939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388336"/>
            <a:ext cx="5148378" cy="601015"/>
          </a:xfrm>
        </p:spPr>
        <p:txBody>
          <a:bodyPr anchor="t">
            <a:noAutofit/>
          </a:bodyPr>
          <a:lstStyle/>
          <a:p>
            <a:br>
              <a:rPr lang="en-IE" sz="4800" noProof="0" dirty="0"/>
            </a:br>
            <a:r>
              <a:rPr lang="en-IE" sz="4800" noProof="0" dirty="0"/>
              <a:t>Over het CPT</a:t>
            </a:r>
          </a:p>
        </p:txBody>
      </p:sp>
      <p:pic>
        <p:nvPicPr>
          <p:cNvPr id="6" name="Picture Placeholder 5" descr="A blue and white logo with yellow stars and a circle&#10;&#10;AI-generated content may be incorrect.">
            <a:extLst>
              <a:ext uri="{FF2B5EF4-FFF2-40B4-BE49-F238E27FC236}">
                <a16:creationId xmlns:a16="http://schemas.microsoft.com/office/drawing/2014/main" id="{000A4552-3515-F844-1546-470E8726E0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707" y="1401311"/>
            <a:ext cx="3767033" cy="3545443"/>
          </a:xfrm>
          <a:prstGeom prst="rect">
            <a:avLst/>
          </a:prstGeom>
          <a:noFill/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67AD4A-3437-47FC-85F5-BD25261B74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6740" y="6511066"/>
            <a:ext cx="290100" cy="191861"/>
          </a:xfrm>
        </p:spPr>
        <p:txBody>
          <a:bodyPr anchor="b">
            <a:norm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DDBE135E-2566-4748-853C-8A3B78F0FB00}" type="slidenum">
              <a:rPr kumimoji="0" lang="en-IE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IE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A6032D-98E3-8693-8E00-0F8625078F37}"/>
              </a:ext>
            </a:extLst>
          </p:cNvPr>
          <p:cNvSpPr txBox="1"/>
          <p:nvPr/>
        </p:nvSpPr>
        <p:spPr>
          <a:xfrm>
            <a:off x="479426" y="989351"/>
            <a:ext cx="6520981" cy="4724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569B9"/>
              </a:solidFill>
              <a:effectLst/>
              <a:uLnTx/>
              <a:uFillTx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0569B9"/>
              </a:solidFill>
              <a:effectLst/>
              <a:uLnTx/>
              <a:uFillTx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nl-BE" sz="3200" dirty="0">
                <a:solidFill>
                  <a:srgbClr val="50555A">
                    <a:lumMod val="50000"/>
                  </a:srgbClr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CPT is de afkorting van de Europese Commissie voor de Preventie van </a:t>
            </a:r>
            <a:r>
              <a:rPr lang="nl-BE" sz="3200" u="sng" dirty="0">
                <a:solidFill>
                  <a:srgbClr val="50555A">
                    <a:lumMod val="50000"/>
                  </a:srgbClr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Foltering</a:t>
            </a:r>
            <a:r>
              <a:rPr lang="nl-BE" sz="3200" dirty="0">
                <a:solidFill>
                  <a:srgbClr val="50555A">
                    <a:lumMod val="50000"/>
                  </a:srgbClr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en </a:t>
            </a:r>
            <a:r>
              <a:rPr lang="nl-BE" sz="3200" u="sng" dirty="0">
                <a:solidFill>
                  <a:srgbClr val="50555A">
                    <a:lumMod val="50000"/>
                  </a:srgbClr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Onmenselijke of Vernederende </a:t>
            </a:r>
            <a:r>
              <a:rPr lang="nl-BE" sz="3200" dirty="0">
                <a:solidFill>
                  <a:srgbClr val="50555A">
                    <a:lumMod val="50000"/>
                  </a:srgbClr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Behandeling of </a:t>
            </a:r>
          </a:p>
          <a:p>
            <a:pPr lvl="0" algn="ctr">
              <a:defRPr/>
            </a:pPr>
            <a:r>
              <a:rPr lang="nl-BE" sz="3200" dirty="0">
                <a:solidFill>
                  <a:srgbClr val="50555A">
                    <a:lumMod val="50000"/>
                  </a:srgbClr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Bestraffing.</a:t>
            </a:r>
          </a:p>
          <a:p>
            <a:pPr lvl="0" algn="ctr"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Het CPT is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een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onafhankelijke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organisatie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0555A">
                    <a:lumMod val="50000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569B9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900" b="0" i="0" u="none" strike="noStrike" kern="1200" cap="none" spc="0" normalizeH="0" baseline="0" noProof="0" dirty="0">
              <a:ln>
                <a:noFill/>
              </a:ln>
              <a:solidFill>
                <a:srgbClr val="0569B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6229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594FE9-4260-478C-E226-4253E2A00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E5A30-FE06-4AC3-5382-CADD47B63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88336"/>
            <a:ext cx="6473167" cy="1012975"/>
          </a:xfrm>
        </p:spPr>
        <p:txBody>
          <a:bodyPr anchor="t">
            <a:noAutofit/>
          </a:bodyPr>
          <a:lstStyle/>
          <a:p>
            <a:r>
              <a:rPr lang="nl-BE" sz="4800" dirty="0"/>
              <a:t>Foltering en onmenselijke of vernederende behandeling</a:t>
            </a:r>
            <a:endParaRPr lang="en-IE" sz="4800" noProof="0" dirty="0"/>
          </a:p>
        </p:txBody>
      </p:sp>
      <p:pic>
        <p:nvPicPr>
          <p:cNvPr id="6" name="Picture Placeholder 5" descr="A blue and white logo with yellow stars and a circle&#10;&#10;AI-generated content may be incorrect.">
            <a:extLst>
              <a:ext uri="{FF2B5EF4-FFF2-40B4-BE49-F238E27FC236}">
                <a16:creationId xmlns:a16="http://schemas.microsoft.com/office/drawing/2014/main" id="{6CFBAFB8-848B-6ACB-2999-547E10A468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707" y="1401311"/>
            <a:ext cx="3767033" cy="3545443"/>
          </a:xfrm>
          <a:prstGeom prst="rect">
            <a:avLst/>
          </a:prstGeom>
          <a:noFill/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988095-897A-9605-EC4C-1222C94AA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6740" y="6511066"/>
            <a:ext cx="290100" cy="191861"/>
          </a:xfrm>
        </p:spPr>
        <p:txBody>
          <a:bodyPr anchor="b">
            <a:norm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DDBE135E-2566-4748-853C-8A3B78F0FB00}" type="slidenum">
              <a:rPr kumimoji="0" lang="en-IE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IE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0FE8FF-18FD-1906-815F-5E5B5E8BCA7D}"/>
              </a:ext>
            </a:extLst>
          </p:cNvPr>
          <p:cNvSpPr txBox="1"/>
          <p:nvPr/>
        </p:nvSpPr>
        <p:spPr>
          <a:xfrm>
            <a:off x="346841" y="2620034"/>
            <a:ext cx="6337738" cy="3093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BE" sz="3200" dirty="0">
                <a:solidFill>
                  <a:schemeClr val="tx2">
                    <a:lumMod val="50000"/>
                  </a:schemeClr>
                </a:solidFill>
              </a:rPr>
              <a:t>Waaraan denk je aan als je het woord ‘</a:t>
            </a:r>
            <a:r>
              <a:rPr lang="nl-BE" sz="3200" b="1" dirty="0">
                <a:solidFill>
                  <a:schemeClr val="tx2">
                    <a:lumMod val="50000"/>
                  </a:schemeClr>
                </a:solidFill>
              </a:rPr>
              <a:t>foltering</a:t>
            </a:r>
            <a:r>
              <a:rPr lang="nl-BE" sz="3200" dirty="0">
                <a:solidFill>
                  <a:schemeClr val="tx2">
                    <a:lumMod val="50000"/>
                  </a:schemeClr>
                </a:solidFill>
              </a:rPr>
              <a:t>’ hoort?</a:t>
            </a:r>
          </a:p>
          <a:p>
            <a:pPr algn="l"/>
            <a:endParaRPr lang="en-IE" sz="900" dirty="0">
              <a:solidFill>
                <a:schemeClr val="tx2">
                  <a:lumMod val="50000"/>
                </a:schemeClr>
              </a:solidFill>
            </a:endParaRPr>
          </a:p>
          <a:p>
            <a:pPr algn="l"/>
            <a:endParaRPr lang="en-IE" sz="32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nl-BE" sz="3200" dirty="0">
                <a:solidFill>
                  <a:schemeClr val="tx2">
                    <a:lumMod val="50000"/>
                  </a:schemeClr>
                </a:solidFill>
              </a:rPr>
              <a:t>Weet je wat er bedoeld wordt met ‘</a:t>
            </a:r>
            <a:r>
              <a:rPr lang="nl-BE" sz="3200" b="1" dirty="0">
                <a:solidFill>
                  <a:schemeClr val="tx2">
                    <a:lumMod val="50000"/>
                  </a:schemeClr>
                </a:solidFill>
              </a:rPr>
              <a:t>onmenselijke of vernederende behandeling</a:t>
            </a:r>
            <a:r>
              <a:rPr lang="nl-BE" sz="3200" dirty="0">
                <a:solidFill>
                  <a:schemeClr val="tx2">
                    <a:lumMod val="50000"/>
                  </a:schemeClr>
                </a:solidFill>
              </a:rPr>
              <a:t>’?</a:t>
            </a:r>
            <a:endParaRPr lang="en-IE" sz="3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325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10FD1-0D00-DDC8-7B81-4CFA614B3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F73E1-3620-B21A-1425-5C029EEB3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388336"/>
            <a:ext cx="5148378" cy="1012975"/>
          </a:xfrm>
        </p:spPr>
        <p:txBody>
          <a:bodyPr anchor="t">
            <a:normAutofit/>
          </a:bodyPr>
          <a:lstStyle/>
          <a:p>
            <a:r>
              <a:rPr lang="en-US" dirty="0"/>
              <a:t>Wat we </a:t>
            </a:r>
            <a:r>
              <a:rPr lang="en-US" dirty="0" err="1"/>
              <a:t>weten</a:t>
            </a:r>
            <a:endParaRPr lang="en-IE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AB50D-4687-4423-369A-C0B473F4B9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240221"/>
            <a:ext cx="6446892" cy="4908331"/>
          </a:xfrm>
        </p:spPr>
        <p:txBody>
          <a:bodyPr anchor="b">
            <a:normAutofit/>
          </a:bodyPr>
          <a:lstStyle/>
          <a:p>
            <a:pPr>
              <a:spcAft>
                <a:spcPts val="800"/>
              </a:spcAft>
              <a:buNone/>
            </a:pPr>
            <a:endParaRPr lang="en-IE" sz="2500" dirty="0">
              <a:solidFill>
                <a:srgbClr val="000000"/>
              </a:solidFill>
              <a:effectLst/>
            </a:endParaRPr>
          </a:p>
          <a:p>
            <a:pPr>
              <a:spcAft>
                <a:spcPts val="800"/>
              </a:spcAft>
            </a:pPr>
            <a:r>
              <a:rPr lang="nl-BE" sz="2600" dirty="0">
                <a:solidFill>
                  <a:srgbClr val="000000"/>
                </a:solidFill>
              </a:rPr>
              <a:t>Er is een onderzoek gedaan naar het bewustzijn in de Penitentiaire Inrichting Brugge en daaruit bleek:</a:t>
            </a:r>
            <a:r>
              <a:rPr lang="en-IE" sz="2600" i="1" dirty="0">
                <a:solidFill>
                  <a:srgbClr val="000000"/>
                </a:solidFill>
              </a:rPr>
              <a:t> </a:t>
            </a:r>
          </a:p>
          <a:p>
            <a:pPr>
              <a:spcAft>
                <a:spcPts val="800"/>
              </a:spcAft>
              <a:buNone/>
            </a:pPr>
            <a:endParaRPr lang="en-IE" sz="2500" i="1" dirty="0">
              <a:solidFill>
                <a:srgbClr val="000000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2500" dirty="0">
                <a:solidFill>
                  <a:schemeClr val="tx1"/>
                </a:solidFill>
              </a:rPr>
              <a:t>6 van de 70 mensen hadden gehoord van het CPT</a:t>
            </a:r>
            <a:endParaRPr lang="en-IE" sz="2500" dirty="0">
              <a:solidFill>
                <a:schemeClr val="tx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2500" dirty="0">
                <a:solidFill>
                  <a:schemeClr val="tx1"/>
                </a:solidFill>
              </a:rPr>
              <a:t>Net 8.6% van de deelnemers aan de enquête kende het CPT</a:t>
            </a:r>
            <a:endParaRPr lang="en-IE" sz="2500" dirty="0">
              <a:solidFill>
                <a:schemeClr val="tx1"/>
              </a:solidFill>
            </a:endParaRPr>
          </a:p>
          <a:p>
            <a:pPr>
              <a:spcAft>
                <a:spcPts val="800"/>
              </a:spcAft>
              <a:buNone/>
            </a:pPr>
            <a:endParaRPr lang="en-IE" sz="3200" i="1" dirty="0">
              <a:solidFill>
                <a:srgbClr val="000000"/>
              </a:solidFill>
              <a:effectLst/>
            </a:endParaRPr>
          </a:p>
          <a:p>
            <a:r>
              <a:rPr lang="en-IE" sz="1700" kern="100" dirty="0">
                <a:effectLst/>
              </a:rPr>
              <a:t> </a:t>
            </a:r>
          </a:p>
          <a:p>
            <a:endParaRPr lang="en-IE" sz="1700" noProof="0" dirty="0"/>
          </a:p>
        </p:txBody>
      </p:sp>
      <p:pic>
        <p:nvPicPr>
          <p:cNvPr id="6" name="Graphic 5" descr="Research with solid fill">
            <a:extLst>
              <a:ext uri="{FF2B5EF4-FFF2-40B4-BE49-F238E27FC236}">
                <a16:creationId xmlns:a16="http://schemas.microsoft.com/office/drawing/2014/main" id="{E2E163F4-CF62-58F4-E7F9-5C6869B353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65298" y="1545750"/>
            <a:ext cx="3640825" cy="364082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A5CAC5-7F8E-D48F-9E23-C9C83EC4A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6740" y="6511066"/>
            <a:ext cx="290100" cy="191861"/>
          </a:xfrm>
        </p:spPr>
        <p:txBody>
          <a:bodyPr anchor="b">
            <a:norm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DDBE135E-2566-4748-853C-8A3B78F0FB00}" type="slidenum">
              <a:rPr kumimoji="0" lang="en-IE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IE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7621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8F264-E085-FABF-12C1-7D1EDCB02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388336"/>
            <a:ext cx="6548098" cy="1012975"/>
          </a:xfrm>
        </p:spPr>
        <p:txBody>
          <a:bodyPr/>
          <a:lstStyle/>
          <a:p>
            <a:r>
              <a:rPr lang="en-IE" dirty="0" err="1"/>
              <a:t>Waarom</a:t>
            </a:r>
            <a:r>
              <a:rPr lang="en-IE" dirty="0"/>
              <a:t> </a:t>
            </a:r>
            <a:r>
              <a:rPr lang="en-IE" dirty="0" err="1"/>
              <a:t>moet</a:t>
            </a:r>
            <a:r>
              <a:rPr lang="en-IE" dirty="0"/>
              <a:t> u </a:t>
            </a:r>
            <a:r>
              <a:rPr lang="en-IE" dirty="0" err="1"/>
              <a:t>meer</a:t>
            </a:r>
            <a:r>
              <a:rPr lang="en-IE" dirty="0"/>
              <a:t> </a:t>
            </a:r>
            <a:r>
              <a:rPr lang="en-IE" dirty="0" err="1"/>
              <a:t>weten</a:t>
            </a:r>
            <a:r>
              <a:rPr lang="en-IE" dirty="0"/>
              <a:t> over de CPT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770DCB-1871-22E6-048F-98A1B1F8F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6" y="1592494"/>
            <a:ext cx="5253554" cy="4521036"/>
          </a:xfrm>
        </p:spPr>
        <p:txBody>
          <a:bodyPr/>
          <a:lstStyle/>
          <a:p>
            <a:pPr lvl="0">
              <a:spcAft>
                <a:spcPts val="600"/>
              </a:spcAft>
              <a:defRPr/>
            </a:pPr>
            <a:r>
              <a:rPr lang="en-IE" dirty="0">
                <a:solidFill>
                  <a:schemeClr val="tx2">
                    <a:lumMod val="50000"/>
                  </a:schemeClr>
                </a:solidFill>
              </a:rPr>
              <a:t>Onderzoek toon </a:t>
            </a:r>
            <a:r>
              <a:rPr lang="en-IE" dirty="0" err="1">
                <a:solidFill>
                  <a:schemeClr val="tx2">
                    <a:lumMod val="50000"/>
                  </a:schemeClr>
                </a:solidFill>
              </a:rPr>
              <a:t>aan</a:t>
            </a:r>
            <a:r>
              <a:rPr lang="en-IE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IE" dirty="0" err="1">
                <a:solidFill>
                  <a:schemeClr val="tx2">
                    <a:lumMod val="50000"/>
                  </a:schemeClr>
                </a:solidFill>
              </a:rPr>
              <a:t>dat</a:t>
            </a:r>
            <a:r>
              <a:rPr lang="en-IE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IE" dirty="0" err="1">
                <a:solidFill>
                  <a:schemeClr val="tx2">
                    <a:lumMod val="50000"/>
                  </a:schemeClr>
                </a:solidFill>
              </a:rPr>
              <a:t>veel</a:t>
            </a:r>
            <a:r>
              <a:rPr lang="en-IE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IE" dirty="0" err="1">
                <a:solidFill>
                  <a:schemeClr val="tx2">
                    <a:lumMod val="50000"/>
                  </a:schemeClr>
                </a:solidFill>
              </a:rPr>
              <a:t>mensen</a:t>
            </a:r>
            <a:r>
              <a:rPr lang="en-IE" dirty="0">
                <a:solidFill>
                  <a:schemeClr val="tx2">
                    <a:lumMod val="50000"/>
                  </a:schemeClr>
                </a:solidFill>
              </a:rPr>
              <a:t> in de </a:t>
            </a:r>
            <a:r>
              <a:rPr lang="en-IE" dirty="0" err="1">
                <a:solidFill>
                  <a:schemeClr val="tx2">
                    <a:lumMod val="50000"/>
                  </a:schemeClr>
                </a:solidFill>
              </a:rPr>
              <a:t>gevangenis</a:t>
            </a:r>
            <a:r>
              <a:rPr lang="en-IE" dirty="0">
                <a:solidFill>
                  <a:schemeClr val="tx2">
                    <a:lumMod val="50000"/>
                  </a:schemeClr>
                </a:solidFill>
              </a:rPr>
              <a:t>:</a:t>
            </a:r>
          </a:p>
          <a:p>
            <a:r>
              <a:rPr lang="nl-BE" dirty="0">
                <a:solidFill>
                  <a:schemeClr val="tx2">
                    <a:lumMod val="50000"/>
                  </a:schemeClr>
                </a:solidFill>
              </a:rPr>
              <a:t>Hebben nooit van het CPT gehoord</a:t>
            </a:r>
          </a:p>
          <a:p>
            <a:r>
              <a:rPr lang="nl-BE" dirty="0">
                <a:solidFill>
                  <a:schemeClr val="tx2">
                    <a:lumMod val="50000"/>
                  </a:schemeClr>
                </a:solidFill>
              </a:rPr>
              <a:t>Weten niet wat het doet</a:t>
            </a:r>
          </a:p>
          <a:p>
            <a:r>
              <a:rPr lang="nl-BE" dirty="0">
                <a:solidFill>
                  <a:schemeClr val="tx2">
                    <a:lumMod val="50000"/>
                  </a:schemeClr>
                </a:solidFill>
              </a:rPr>
              <a:t>Weten niet dat het oké is om met hen te praten</a:t>
            </a:r>
          </a:p>
          <a:p>
            <a:pPr lvl="0">
              <a:spcAft>
                <a:spcPts val="400"/>
              </a:spcAft>
              <a:tabLst>
                <a:tab pos="228600" algn="l"/>
              </a:tabLst>
              <a:defRPr/>
            </a:pPr>
            <a:endParaRPr lang="en-IE" dirty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spcAft>
                <a:spcPts val="600"/>
              </a:spcAft>
              <a:defRPr/>
            </a:pPr>
            <a:r>
              <a:rPr lang="nl-BE" dirty="0">
                <a:solidFill>
                  <a:schemeClr val="tx2">
                    <a:lumMod val="50000"/>
                  </a:schemeClr>
                </a:solidFill>
              </a:rPr>
              <a:t>Wanneer mensen meer leren, voelen ze zich:</a:t>
            </a:r>
            <a:endParaRPr lang="en-IE" dirty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spcAft>
                <a:spcPts val="400"/>
              </a:spcAft>
              <a:tabLst>
                <a:tab pos="228600" algn="l"/>
              </a:tabLst>
              <a:defRPr/>
            </a:pPr>
            <a:r>
              <a:rPr lang="en-IE" dirty="0">
                <a:solidFill>
                  <a:schemeClr val="tx2">
                    <a:lumMod val="50000"/>
                  </a:schemeClr>
                </a:solidFill>
              </a:rPr>
              <a:t>👍 </a:t>
            </a:r>
            <a:r>
              <a:rPr lang="en-IE" dirty="0" err="1">
                <a:solidFill>
                  <a:schemeClr val="tx2">
                    <a:lumMod val="50000"/>
                  </a:schemeClr>
                </a:solidFill>
              </a:rPr>
              <a:t>veiliger</a:t>
            </a:r>
            <a:r>
              <a:rPr lang="en-IE" dirty="0">
                <a:solidFill>
                  <a:schemeClr val="tx2">
                    <a:lumMod val="50000"/>
                  </a:schemeClr>
                </a:solidFill>
              </a:rPr>
              <a:t> om met het CPT </a:t>
            </a:r>
            <a:r>
              <a:rPr lang="en-IE" dirty="0" err="1">
                <a:solidFill>
                  <a:schemeClr val="tx2">
                    <a:lumMod val="50000"/>
                  </a:schemeClr>
                </a:solidFill>
              </a:rPr>
              <a:t>te</a:t>
            </a:r>
            <a:r>
              <a:rPr lang="en-IE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IE" dirty="0" err="1">
                <a:solidFill>
                  <a:schemeClr val="tx2">
                    <a:lumMod val="50000"/>
                  </a:schemeClr>
                </a:solidFill>
              </a:rPr>
              <a:t>praten</a:t>
            </a:r>
            <a:endParaRPr lang="en-IE" dirty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spcAft>
                <a:spcPts val="400"/>
              </a:spcAft>
              <a:tabLst>
                <a:tab pos="228600" algn="l"/>
              </a:tabLst>
              <a:defRPr/>
            </a:pPr>
            <a:r>
              <a:rPr lang="en-IE" dirty="0">
                <a:solidFill>
                  <a:schemeClr val="tx2">
                    <a:lumMod val="50000"/>
                  </a:schemeClr>
                </a:solidFill>
              </a:rPr>
              <a:t>👍 </a:t>
            </a:r>
            <a:r>
              <a:rPr lang="nl-BE" dirty="0">
                <a:solidFill>
                  <a:schemeClr val="tx2">
                    <a:lumMod val="50000"/>
                  </a:schemeClr>
                </a:solidFill>
              </a:rPr>
              <a:t>Blij dat iemand de gevangenisomstandigheden controleert</a:t>
            </a:r>
            <a:endParaRPr lang="en-IE" dirty="0">
              <a:solidFill>
                <a:schemeClr val="tx2">
                  <a:lumMod val="50000"/>
                </a:schemeClr>
              </a:solidFill>
            </a:endParaRPr>
          </a:p>
          <a:p>
            <a:endParaRPr lang="en-I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B39059-0442-3DD5-65B8-5ED1D74FC7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DBE135E-2566-4748-853C-8A3B78F0FB00}" type="slidenum">
              <a:rPr lang="en-IE" noProof="0" smtClean="0"/>
              <a:pPr/>
              <a:t>9</a:t>
            </a:fld>
            <a:endParaRPr lang="en-IE" noProof="0" dirty="0"/>
          </a:p>
        </p:txBody>
      </p:sp>
      <p:pic>
        <p:nvPicPr>
          <p:cNvPr id="6" name="Picture 5" descr="Thought squiggles of little boy">
            <a:extLst>
              <a:ext uri="{FF2B5EF4-FFF2-40B4-BE49-F238E27FC236}">
                <a16:creationId xmlns:a16="http://schemas.microsoft.com/office/drawing/2014/main" id="{745E4BA4-07C2-60DF-2F83-2C3A07FFF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9969" y="1401311"/>
            <a:ext cx="534260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42124"/>
      </p:ext>
    </p:extLst>
  </p:cSld>
  <p:clrMapOvr>
    <a:masterClrMapping/>
  </p:clrMapOvr>
</p:sld>
</file>

<file path=ppt/theme/theme1.xml><?xml version="1.0" encoding="utf-8"?>
<a:theme xmlns:a="http://schemas.openxmlformats.org/drawingml/2006/main" name="TCD">
  <a:themeElements>
    <a:clrScheme name="TCD">
      <a:dk1>
        <a:srgbClr val="0569B9"/>
      </a:dk1>
      <a:lt1>
        <a:sysClr val="window" lastClr="FFFFFF"/>
      </a:lt1>
      <a:dk2>
        <a:srgbClr val="50555A"/>
      </a:dk2>
      <a:lt2>
        <a:srgbClr val="FFFFFF"/>
      </a:lt2>
      <a:accent1>
        <a:srgbClr val="0569B9"/>
      </a:accent1>
      <a:accent2>
        <a:srgbClr val="00AACD"/>
      </a:accent2>
      <a:accent3>
        <a:srgbClr val="00B4AA"/>
      </a:accent3>
      <a:accent4>
        <a:srgbClr val="32D732"/>
      </a:accent4>
      <a:accent5>
        <a:srgbClr val="FF641E"/>
      </a:accent5>
      <a:accent6>
        <a:srgbClr val="823278"/>
      </a:accent6>
      <a:hlink>
        <a:srgbClr val="0569B9"/>
      </a:hlink>
      <a:folHlink>
        <a:srgbClr val="0569B9"/>
      </a:folHlink>
    </a:clrScheme>
    <a:fontScheme name="TCD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sz="900" dirty="0" smtClean="0"/>
        </a:defPPr>
      </a:lstStyle>
    </a:txDef>
  </a:objectDefaults>
  <a:extraClrSchemeLst/>
  <a:custClrLst>
    <a:custClr name="0569B9">
      <a:srgbClr val="0569B9"/>
    </a:custClr>
    <a:custClr name="00AACD">
      <a:srgbClr val="00AACD"/>
    </a:custClr>
    <a:custClr name="50555A">
      <a:srgbClr val="50555A"/>
    </a:custClr>
    <a:custClr name="00B4AA">
      <a:srgbClr val="00B4AA"/>
    </a:custClr>
    <a:custClr name="32D732">
      <a:srgbClr val="32D732"/>
    </a:custClr>
    <a:custClr name="96D700">
      <a:srgbClr val="96D700"/>
    </a:custClr>
    <a:custClr name="D2E100">
      <a:srgbClr val="D2E100"/>
    </a:custClr>
    <a:custClr name="FFD200">
      <a:srgbClr val="FFD200"/>
    </a:custClr>
    <a:custClr name="C8AA78">
      <a:srgbClr val="C8AA78"/>
    </a:custClr>
    <a:custClr name="FF641E">
      <a:srgbClr val="FF641E"/>
    </a:custClr>
    <a:custClr name="DC281E">
      <a:srgbClr val="DC281E"/>
    </a:custClr>
    <a:custClr name="823278">
      <a:srgbClr val="823278"/>
    </a:custClr>
    <a:custClr name="001E69">
      <a:srgbClr val="001E69"/>
    </a:custClr>
  </a:custClrLst>
  <a:extLst>
    <a:ext uri="{05A4C25C-085E-4340-85A3-A5531E510DB2}">
      <thm15:themeFamily xmlns:thm15="http://schemas.microsoft.com/office/thememl/2012/main" name="TCD PowerPoint Template.potx" id="{3FD4EF08-68AF-4013-B6EE-8C410FDC55A0}" vid="{3B775C0D-229C-45E1-96B9-EF40D71C82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62A7AADF3678449589386B801AE955" ma:contentTypeVersion="12" ma:contentTypeDescription="Create a new document." ma:contentTypeScope="" ma:versionID="620a88f8120cdcd9e7cf0d8c6f224468">
  <xsd:schema xmlns:xsd="http://www.w3.org/2001/XMLSchema" xmlns:xs="http://www.w3.org/2001/XMLSchema" xmlns:p="http://schemas.microsoft.com/office/2006/metadata/properties" xmlns:ns2="2261055b-8e84-4b7a-856b-9880387a833c" xmlns:ns3="fe381355-8949-4821-a1fb-6f428b6e5973" targetNamespace="http://schemas.microsoft.com/office/2006/metadata/properties" ma:root="true" ma:fieldsID="d6c92a5b3739bf07ffdee68c8f46dfe6" ns2:_="" ns3:_="">
    <xsd:import namespace="2261055b-8e84-4b7a-856b-9880387a833c"/>
    <xsd:import namespace="fe381355-8949-4821-a1fb-6f428b6e597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61055b-8e84-4b7a-856b-9880387a8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ed9b36d8-e8b0-4d46-88aa-db730269c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381355-8949-4821-a1fb-6f428b6e5973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e8089e2-2ca7-4c54-939f-6e80fdc77aa6}" ma:internalName="TaxCatchAll" ma:showField="CatchAllData" ma:web="fe381355-8949-4821-a1fb-6f428b6e597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261055b-8e84-4b7a-856b-9880387a833c">
      <Terms xmlns="http://schemas.microsoft.com/office/infopath/2007/PartnerControls"/>
    </lcf76f155ced4ddcb4097134ff3c332f>
    <TaxCatchAll xmlns="fe381355-8949-4821-a1fb-6f428b6e5973" xsi:nil="true"/>
  </documentManagement>
</p:properties>
</file>

<file path=customXml/itemProps1.xml><?xml version="1.0" encoding="utf-8"?>
<ds:datastoreItem xmlns:ds="http://schemas.openxmlformats.org/officeDocument/2006/customXml" ds:itemID="{388A3BB2-5E46-496A-A859-E95DCB7F72F8}"/>
</file>

<file path=customXml/itemProps2.xml><?xml version="1.0" encoding="utf-8"?>
<ds:datastoreItem xmlns:ds="http://schemas.openxmlformats.org/officeDocument/2006/customXml" ds:itemID="{2E85184E-4BB7-4469-9DA6-7F95AF465E42}"/>
</file>

<file path=customXml/itemProps3.xml><?xml version="1.0" encoding="utf-8"?>
<ds:datastoreItem xmlns:ds="http://schemas.openxmlformats.org/officeDocument/2006/customXml" ds:itemID="{762E2974-1BE5-439A-BE59-76B3D26AAE3F}"/>
</file>

<file path=docProps/app.xml><?xml version="1.0" encoding="utf-8"?>
<Properties xmlns="http://schemas.openxmlformats.org/officeDocument/2006/extended-properties" xmlns:vt="http://schemas.openxmlformats.org/officeDocument/2006/docPropsVTypes">
  <Template>TCD</Template>
  <TotalTime>0</TotalTime>
  <Words>731</Words>
  <Application>Microsoft Office PowerPoint</Application>
  <PresentationFormat>Widescreen</PresentationFormat>
  <Paragraphs>155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Aptos</vt:lpstr>
      <vt:lpstr>Arial</vt:lpstr>
      <vt:lpstr>Calibri</vt:lpstr>
      <vt:lpstr>Calibri Light</vt:lpstr>
      <vt:lpstr>Source Sans Pro</vt:lpstr>
      <vt:lpstr>Times New Roman</vt:lpstr>
      <vt:lpstr>TCD</vt:lpstr>
      <vt:lpstr>Workshop:  Wie is het CPT en wat doen ze?</vt:lpstr>
      <vt:lpstr>Waarom zijn wij hier?</vt:lpstr>
      <vt:lpstr>Rechten</vt:lpstr>
      <vt:lpstr>Rechten  </vt:lpstr>
      <vt:lpstr>Waarom is toezicht op gevangenissen nodig?</vt:lpstr>
      <vt:lpstr> Over het CPT</vt:lpstr>
      <vt:lpstr>Foltering en onmenselijke of vernederende behandeling</vt:lpstr>
      <vt:lpstr>Wat we weten</vt:lpstr>
      <vt:lpstr>Waarom moet u meer weten over de CPT</vt:lpstr>
      <vt:lpstr>Wat doet het CPT?</vt:lpstr>
      <vt:lpstr>Wat gebeurt er na een bezoek van het CPT?</vt:lpstr>
      <vt:lpstr>Wat zal er veranderen?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dolor sit amet consectetuer adipiscing</dc:title>
  <dc:subject/>
  <dc:creator>keith@detail.ie</dc:creator>
  <cp:keywords/>
  <dc:description/>
  <cp:lastModifiedBy>Sophie Van der Valk</cp:lastModifiedBy>
  <cp:revision>99</cp:revision>
  <dcterms:created xsi:type="dcterms:W3CDTF">2021-05-20T08:55:03Z</dcterms:created>
  <dcterms:modified xsi:type="dcterms:W3CDTF">2025-07-14T10:05:43Z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0x0101004C62A7AADF3678449589386B801AE955</vt:lpwstr>
  </property>
</Properties>
</file>